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E"/>
    <a:srgbClr val="4A2960"/>
    <a:srgbClr val="321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7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28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5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28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9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16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04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21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1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1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1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66B0E98-4276-4938-B80B-1601B0027693}"/>
              </a:ext>
            </a:extLst>
          </p:cNvPr>
          <p:cNvSpPr/>
          <p:nvPr/>
        </p:nvSpPr>
        <p:spPr>
          <a:xfrm>
            <a:off x="515524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4FB5DC6-9873-4429-BE9B-4188A39E4DCC}"/>
              </a:ext>
            </a:extLst>
          </p:cNvPr>
          <p:cNvSpPr/>
          <p:nvPr/>
        </p:nvSpPr>
        <p:spPr>
          <a:xfrm>
            <a:off x="515524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68426EF-C718-44C8-A8F4-88FFBDEEBDBA}"/>
              </a:ext>
            </a:extLst>
          </p:cNvPr>
          <p:cNvSpPr txBox="1"/>
          <p:nvPr/>
        </p:nvSpPr>
        <p:spPr>
          <a:xfrm>
            <a:off x="955555" y="400333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CREATIVE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DCD9057-1A92-4960-8B22-127DC81CF2BE}"/>
              </a:ext>
            </a:extLst>
          </p:cNvPr>
          <p:cNvSpPr txBox="1"/>
          <p:nvPr/>
        </p:nvSpPr>
        <p:spPr>
          <a:xfrm>
            <a:off x="3670110" y="408766"/>
            <a:ext cx="260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AND CREATIVE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6530A6C-5827-4C35-B036-E457473D852B}"/>
              </a:ext>
            </a:extLst>
          </p:cNvPr>
          <p:cNvSpPr txBox="1"/>
          <p:nvPr/>
        </p:nvSpPr>
        <p:spPr>
          <a:xfrm>
            <a:off x="650542" y="1031674"/>
            <a:ext cx="26021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use a variety of art materials to create different art forms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look at existing artwork and forms of art to create their own interpretations and styles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encouraged to share their passion for their </a:t>
            </a:r>
            <a:r>
              <a:rPr lang="en-US" sz="1000" dirty="0" err="1">
                <a:solidFill>
                  <a:schemeClr val="bg1"/>
                </a:solidFill>
              </a:rPr>
              <a:t>favourite</a:t>
            </a:r>
            <a:r>
              <a:rPr lang="en-US" sz="1000" dirty="0">
                <a:solidFill>
                  <a:schemeClr val="bg1"/>
                </a:solidFill>
              </a:rPr>
              <a:t> art form/artist through their own style of work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create art with a free and exploratory approach thus creating a sense of joy and pride in their finished piece.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F6DB8BD-FAB8-4620-BE7F-9BAFF461B1F8}"/>
              </a:ext>
            </a:extLst>
          </p:cNvPr>
          <p:cNvSpPr/>
          <p:nvPr/>
        </p:nvSpPr>
        <p:spPr>
          <a:xfrm>
            <a:off x="3516895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F4A4EDC4-80FA-4AE2-9F9E-D5A854FDE66B}"/>
              </a:ext>
            </a:extLst>
          </p:cNvPr>
          <p:cNvSpPr/>
          <p:nvPr/>
        </p:nvSpPr>
        <p:spPr>
          <a:xfrm>
            <a:off x="3516895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C91D165D-0AD5-4E2B-9379-EA11B2AF3842}"/>
              </a:ext>
            </a:extLst>
          </p:cNvPr>
          <p:cNvSpPr txBox="1"/>
          <p:nvPr/>
        </p:nvSpPr>
        <p:spPr>
          <a:xfrm>
            <a:off x="3876647" y="408765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MOTIVATED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AND RESILIENT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49333C38-A546-43A0-9995-C30B03F0980A}"/>
              </a:ext>
            </a:extLst>
          </p:cNvPr>
          <p:cNvSpPr txBox="1"/>
          <p:nvPr/>
        </p:nvSpPr>
        <p:spPr>
          <a:xfrm>
            <a:off x="3670110" y="1146410"/>
            <a:ext cx="26021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learn new art techniques and skills with passion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learn to persevere when learning a new skill or style of working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enthusiastic when working individually and in a small or large group.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Through resilience, pupils have high aspirations for their work and this in turn builds their self-esteem.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9528C750-AD4E-4679-8CA9-AC3CE1D26506}"/>
              </a:ext>
            </a:extLst>
          </p:cNvPr>
          <p:cNvSpPr/>
          <p:nvPr/>
        </p:nvSpPr>
        <p:spPr>
          <a:xfrm>
            <a:off x="6518266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D6645384-16C3-4D73-9305-8082CE52A939}"/>
              </a:ext>
            </a:extLst>
          </p:cNvPr>
          <p:cNvSpPr/>
          <p:nvPr/>
        </p:nvSpPr>
        <p:spPr>
          <a:xfrm>
            <a:off x="6518266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9332A0D3-6DB7-499E-AF61-55C381E9870A}"/>
              </a:ext>
            </a:extLst>
          </p:cNvPr>
          <p:cNvSpPr txBox="1"/>
          <p:nvPr/>
        </p:nvSpPr>
        <p:spPr>
          <a:xfrm>
            <a:off x="6957789" y="387078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COMMUNICATOR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COLLABORATOR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4846BBC-854C-44F0-AA93-0069A2455D1D}"/>
              </a:ext>
            </a:extLst>
          </p:cNvPr>
          <p:cNvSpPr txBox="1"/>
          <p:nvPr/>
        </p:nvSpPr>
        <p:spPr>
          <a:xfrm>
            <a:off x="6671481" y="1146410"/>
            <a:ext cx="26021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can work in a given style either individually, in a small group or large group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discuss in pairs and groups how different artforms and art makes them feel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endParaRPr lang="en-US" sz="1000" dirty="0">
              <a:solidFill>
                <a:schemeClr val="bg1"/>
              </a:solidFill>
            </a:endParaRPr>
          </a:p>
          <a:p>
            <a:pPr lvl="0"/>
            <a:r>
              <a:rPr lang="en-US" sz="1000">
                <a:solidFill>
                  <a:schemeClr val="bg1"/>
                </a:solidFill>
              </a:rPr>
              <a:t>Pupils </a:t>
            </a:r>
            <a:r>
              <a:rPr lang="en-US" sz="1000" dirty="0">
                <a:solidFill>
                  <a:schemeClr val="bg1"/>
                </a:solidFill>
              </a:rPr>
              <a:t>work with others when </a:t>
            </a:r>
            <a:r>
              <a:rPr lang="en-US" sz="1000">
                <a:solidFill>
                  <a:schemeClr val="bg1"/>
                </a:solidFill>
              </a:rPr>
              <a:t>creating art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listen to and share how own art and that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85B756CF-F5C1-4016-8F76-0C89B5FDDB72}"/>
              </a:ext>
            </a:extLst>
          </p:cNvPr>
          <p:cNvSpPr/>
          <p:nvPr/>
        </p:nvSpPr>
        <p:spPr>
          <a:xfrm>
            <a:off x="515524" y="3213352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D5EE37CE-CCAF-44BB-8F52-97AF0742173B}"/>
              </a:ext>
            </a:extLst>
          </p:cNvPr>
          <p:cNvSpPr/>
          <p:nvPr/>
        </p:nvSpPr>
        <p:spPr>
          <a:xfrm>
            <a:off x="515524" y="3881007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FBF14AE7-5349-4B33-B94E-4E4D33F18143}"/>
              </a:ext>
            </a:extLst>
          </p:cNvPr>
          <p:cNvSpPr txBox="1"/>
          <p:nvPr/>
        </p:nvSpPr>
        <p:spPr>
          <a:xfrm>
            <a:off x="1139285" y="3254792"/>
            <a:ext cx="2234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KNOWLEDGE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SEEKER AND KEEPER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CE2365D4-2FE3-4AF9-BD9E-712CA14FF31A}"/>
              </a:ext>
            </a:extLst>
          </p:cNvPr>
          <p:cNvSpPr txBox="1"/>
          <p:nvPr/>
        </p:nvSpPr>
        <p:spPr>
          <a:xfrm>
            <a:off x="668739" y="4042308"/>
            <a:ext cx="26021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ask questions while looking at a variety of artwork and forms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understand how time and place influences art (through art history)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question why an artist used certain tools for a specific piece of work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introduced to art vocabulary and key artists, including the great masters of art, through their learning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AFF24019-8CFE-4E3D-A6AE-336AFCFDB7EF}"/>
              </a:ext>
            </a:extLst>
          </p:cNvPr>
          <p:cNvSpPr/>
          <p:nvPr/>
        </p:nvSpPr>
        <p:spPr>
          <a:xfrm>
            <a:off x="3516895" y="3213593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8107A942-386D-4F8E-9998-BB5F317104A1}"/>
              </a:ext>
            </a:extLst>
          </p:cNvPr>
          <p:cNvSpPr/>
          <p:nvPr/>
        </p:nvSpPr>
        <p:spPr>
          <a:xfrm>
            <a:off x="3516895" y="3881248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401977FB-59C1-4545-AF09-C6AE52C9B153}"/>
              </a:ext>
            </a:extLst>
          </p:cNvPr>
          <p:cNvSpPr txBox="1"/>
          <p:nvPr/>
        </p:nvSpPr>
        <p:spPr>
          <a:xfrm>
            <a:off x="3813004" y="3327661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RESEPECTFUL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CARING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0833867C-9132-4ECD-8A80-899A0BD598A2}"/>
              </a:ext>
            </a:extLst>
          </p:cNvPr>
          <p:cNvSpPr txBox="1"/>
          <p:nvPr/>
        </p:nvSpPr>
        <p:spPr>
          <a:xfrm>
            <a:off x="3670110" y="4042549"/>
            <a:ext cx="26021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ask questions while looking at a variety of artwork and forms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understand how time and place influences art (through art history)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question why an artist used certain tools for a specific piece of work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introduced to art vocabulary and key artists, including the great masters of art, through their learning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09147D48-6D5F-46CE-93DB-B9B3BA94902A}"/>
              </a:ext>
            </a:extLst>
          </p:cNvPr>
          <p:cNvSpPr/>
          <p:nvPr/>
        </p:nvSpPr>
        <p:spPr>
          <a:xfrm>
            <a:off x="6537573" y="3213352"/>
            <a:ext cx="2898282" cy="2776038"/>
          </a:xfrm>
          <a:prstGeom prst="rect">
            <a:avLst/>
          </a:prstGeom>
          <a:solidFill>
            <a:srgbClr val="008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65336974-CA64-4CAF-B91D-49965CA1DA6E}"/>
              </a:ext>
            </a:extLst>
          </p:cNvPr>
          <p:cNvSpPr txBox="1"/>
          <p:nvPr/>
        </p:nvSpPr>
        <p:spPr>
          <a:xfrm>
            <a:off x="6666320" y="4035285"/>
            <a:ext cx="26021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Art </a:t>
            </a: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Learner Profile</a:t>
            </a: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2" name="Picture 71" descr="A drawing of a face&#10;&#10;Description automatically generated">
            <a:extLst>
              <a:ext uri="{FF2B5EF4-FFF2-40B4-BE49-F238E27FC236}">
                <a16:creationId xmlns:a16="http://schemas.microsoft.com/office/drawing/2014/main" xmlns="" id="{3291E540-235C-4262-9ACD-8DB7519516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643" y="6197508"/>
            <a:ext cx="1246905" cy="451038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xmlns="" id="{3BE2CB83-8A21-4698-ABDF-BD711463E2C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89" t="1978" r="859" b="1219"/>
          <a:stretch/>
        </p:blipFill>
        <p:spPr>
          <a:xfrm>
            <a:off x="6597157" y="378071"/>
            <a:ext cx="568857" cy="667656"/>
          </a:xfrm>
          <a:prstGeom prst="rect">
            <a:avLst/>
          </a:prstGeom>
        </p:spPr>
      </p:pic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xmlns="" id="{61845A09-C11B-4668-8706-C31F6F77702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" r="78670"/>
          <a:stretch/>
        </p:blipFill>
        <p:spPr>
          <a:xfrm>
            <a:off x="668739" y="3278443"/>
            <a:ext cx="623762" cy="683215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BC19A8BA-BB7D-4C45-A2C4-31EC7883812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5" r="59049"/>
          <a:stretch/>
        </p:blipFill>
        <p:spPr>
          <a:xfrm>
            <a:off x="565650" y="387078"/>
            <a:ext cx="618978" cy="689706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E35F6FF5-994A-4D93-B01F-7A12AE97559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53" t="-5331" r="39439" b="3197"/>
          <a:stretch/>
        </p:blipFill>
        <p:spPr>
          <a:xfrm>
            <a:off x="3616125" y="3267836"/>
            <a:ext cx="620199" cy="70442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C9BAFD83-0D15-4E55-86F8-CA4BCA26D4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81" t="3197" r="20293" b="-1360"/>
          <a:stretch/>
        </p:blipFill>
        <p:spPr>
          <a:xfrm>
            <a:off x="3616125" y="378071"/>
            <a:ext cx="585627" cy="677026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xmlns="" id="{DED60174-6090-43C4-B797-4B33B3ADE9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52" y="6070040"/>
            <a:ext cx="2924354" cy="68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1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CDDC75665754BA290BE09E998D42B" ma:contentTypeVersion="12" ma:contentTypeDescription="Create a new document." ma:contentTypeScope="" ma:versionID="d4a10ae9248876f9323d52cdaebbd500">
  <xsd:schema xmlns:xsd="http://www.w3.org/2001/XMLSchema" xmlns:xs="http://www.w3.org/2001/XMLSchema" xmlns:p="http://schemas.microsoft.com/office/2006/metadata/properties" xmlns:ns2="8d60abc3-1965-4209-8877-be5278f47fb9" xmlns:ns3="2236598e-c34d-4e47-a51e-bb5ab759c902" targetNamespace="http://schemas.microsoft.com/office/2006/metadata/properties" ma:root="true" ma:fieldsID="ce9961cd4baafaf3fdaf4431c8320a2c" ns2:_="" ns3:_="">
    <xsd:import namespace="8d60abc3-1965-4209-8877-be5278f47fb9"/>
    <xsd:import namespace="2236598e-c34d-4e47-a51e-bb5ab759c9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60abc3-1965-4209-8877-be5278f47f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6598e-c34d-4e47-a51e-bb5ab759c90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0EA87E-6D75-454C-942E-352A3CA84B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32225D-3227-496F-909E-DC42499BEF71}">
  <ds:schemaRefs>
    <ds:schemaRef ds:uri="http://purl.org/dc/dcmitype/"/>
    <ds:schemaRef ds:uri="http://purl.org/dc/elements/1.1/"/>
    <ds:schemaRef ds:uri="8d60abc3-1965-4209-8877-be5278f47fb9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2236598e-c34d-4e47-a51e-bb5ab759c902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04B351A-E6A4-4F40-B20C-29F7D94AC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60abc3-1965-4209-8877-be5278f47fb9"/>
    <ds:schemaRef ds:uri="2236598e-c34d-4e47-a51e-bb5ab759c9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312</Words>
  <Application>Microsoft Office PowerPoint</Application>
  <PresentationFormat>A4 Paper (210x297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Armer</dc:creator>
  <cp:lastModifiedBy>Kirsty Webster</cp:lastModifiedBy>
  <cp:revision>10</cp:revision>
  <dcterms:created xsi:type="dcterms:W3CDTF">2020-07-16T10:10:21Z</dcterms:created>
  <dcterms:modified xsi:type="dcterms:W3CDTF">2020-11-28T09:51:21Z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0x010100193CDDC75665754BA290BE09E998D42B</vt:lpwstr>
  </property>
</Properties>
</file>