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7E"/>
    <a:srgbClr val="4A2960"/>
    <a:srgbClr val="321C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277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57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28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655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28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192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160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045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21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210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102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2880C-7EF1-480B-89D8-8DFA20727484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619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6B0E98-4276-4938-B80B-1601B0027693}"/>
              </a:ext>
            </a:extLst>
          </p:cNvPr>
          <p:cNvSpPr/>
          <p:nvPr/>
        </p:nvSpPr>
        <p:spPr>
          <a:xfrm>
            <a:off x="515524" y="317454"/>
            <a:ext cx="2898282" cy="667656"/>
          </a:xfrm>
          <a:prstGeom prst="rect">
            <a:avLst/>
          </a:prstGeom>
          <a:solidFill>
            <a:srgbClr val="321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4FB5DC6-9873-4429-BE9B-4188A39E4DCC}"/>
              </a:ext>
            </a:extLst>
          </p:cNvPr>
          <p:cNvSpPr/>
          <p:nvPr/>
        </p:nvSpPr>
        <p:spPr>
          <a:xfrm>
            <a:off x="515524" y="985109"/>
            <a:ext cx="2898282" cy="2108383"/>
          </a:xfrm>
          <a:prstGeom prst="rect">
            <a:avLst/>
          </a:prstGeom>
          <a:solidFill>
            <a:srgbClr val="4A2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68426EF-C718-44C8-A8F4-88FFBDEEBDBA}"/>
              </a:ext>
            </a:extLst>
          </p:cNvPr>
          <p:cNvSpPr txBox="1"/>
          <p:nvPr/>
        </p:nvSpPr>
        <p:spPr>
          <a:xfrm>
            <a:off x="955555" y="400333"/>
            <a:ext cx="260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IMAGINATIVE 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AND CREATIVE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DCD9057-1A92-4960-8B22-127DC81CF2BE}"/>
              </a:ext>
            </a:extLst>
          </p:cNvPr>
          <p:cNvSpPr txBox="1"/>
          <p:nvPr/>
        </p:nvSpPr>
        <p:spPr>
          <a:xfrm>
            <a:off x="3670110" y="408766"/>
            <a:ext cx="2602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entury Gothic" panose="020B0502020202020204" pitchFamily="34" charset="0"/>
              </a:rPr>
              <a:t>IMAGINATIVE AND CREATIVE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6530A6C-5827-4C35-B036-E457473D852B}"/>
              </a:ext>
            </a:extLst>
          </p:cNvPr>
          <p:cNvSpPr txBox="1"/>
          <p:nvPr/>
        </p:nvSpPr>
        <p:spPr>
          <a:xfrm>
            <a:off x="637508" y="1157534"/>
            <a:ext cx="260217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Pupils are encouraged to become independent thinkers in class and during outdoor learning opportunities such as through fieldwork.</a:t>
            </a:r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are given opportunities to articulate their opinions and ask exploratory questions.</a:t>
            </a:r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use digital maps to identify and locate different countries, continents and regions.</a:t>
            </a:r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are adventurous and explore their surroundings through school trips, school visitors and extra-curricular opportunities. 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F6DB8BD-FAB8-4620-BE7F-9BAFF461B1F8}"/>
              </a:ext>
            </a:extLst>
          </p:cNvPr>
          <p:cNvSpPr/>
          <p:nvPr/>
        </p:nvSpPr>
        <p:spPr>
          <a:xfrm>
            <a:off x="3516895" y="317454"/>
            <a:ext cx="2898282" cy="667656"/>
          </a:xfrm>
          <a:prstGeom prst="rect">
            <a:avLst/>
          </a:prstGeom>
          <a:solidFill>
            <a:srgbClr val="321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4A4EDC4-80FA-4AE2-9F9E-D5A854FDE66B}"/>
              </a:ext>
            </a:extLst>
          </p:cNvPr>
          <p:cNvSpPr/>
          <p:nvPr/>
        </p:nvSpPr>
        <p:spPr>
          <a:xfrm>
            <a:off x="3516895" y="985109"/>
            <a:ext cx="2898282" cy="2108383"/>
          </a:xfrm>
          <a:prstGeom prst="rect">
            <a:avLst/>
          </a:prstGeom>
          <a:solidFill>
            <a:srgbClr val="4A2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91D165D-0AD5-4E2B-9379-EA11B2AF3842}"/>
              </a:ext>
            </a:extLst>
          </p:cNvPr>
          <p:cNvSpPr txBox="1"/>
          <p:nvPr/>
        </p:nvSpPr>
        <p:spPr>
          <a:xfrm>
            <a:off x="3876647" y="408765"/>
            <a:ext cx="260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MOTIVATED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AND RESILIENT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9333C38-A546-43A0-9995-C30B03F0980A}"/>
              </a:ext>
            </a:extLst>
          </p:cNvPr>
          <p:cNvSpPr txBox="1"/>
          <p:nvPr/>
        </p:nvSpPr>
        <p:spPr>
          <a:xfrm>
            <a:off x="3670110" y="1146410"/>
            <a:ext cx="260217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Pupils have high aspirations and teachers build on their self-esteem through a range of regular feedback methods, including verbal and written. </a:t>
            </a:r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are independent learners and enjoy completing extra geographical learning at home though research projects. </a:t>
            </a:r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are not afraid to take risks and ‘</a:t>
            </a:r>
            <a:r>
              <a:rPr lang="en-US" sz="1000" dirty="0" err="1">
                <a:solidFill>
                  <a:schemeClr val="bg1"/>
                </a:solidFill>
              </a:rPr>
              <a:t>marvellous</a:t>
            </a:r>
            <a:r>
              <a:rPr lang="en-US" sz="1000" dirty="0">
                <a:solidFill>
                  <a:schemeClr val="bg1"/>
                </a:solidFill>
              </a:rPr>
              <a:t> mistakes’ are used to encourage children to persevere.  </a:t>
            </a:r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Teachers ensure a high level of challenge in lessons.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528C750-AD4E-4679-8CA9-AC3CE1D26506}"/>
              </a:ext>
            </a:extLst>
          </p:cNvPr>
          <p:cNvSpPr/>
          <p:nvPr/>
        </p:nvSpPr>
        <p:spPr>
          <a:xfrm>
            <a:off x="6518266" y="317454"/>
            <a:ext cx="2898282" cy="667656"/>
          </a:xfrm>
          <a:prstGeom prst="rect">
            <a:avLst/>
          </a:prstGeom>
          <a:solidFill>
            <a:srgbClr val="321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6645384-16C3-4D73-9305-8082CE52A939}"/>
              </a:ext>
            </a:extLst>
          </p:cNvPr>
          <p:cNvSpPr/>
          <p:nvPr/>
        </p:nvSpPr>
        <p:spPr>
          <a:xfrm>
            <a:off x="6518266" y="985109"/>
            <a:ext cx="2898282" cy="2108383"/>
          </a:xfrm>
          <a:prstGeom prst="rect">
            <a:avLst/>
          </a:prstGeom>
          <a:solidFill>
            <a:srgbClr val="4A2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332A0D3-6DB7-499E-AF61-55C381E9870A}"/>
              </a:ext>
            </a:extLst>
          </p:cNvPr>
          <p:cNvSpPr txBox="1"/>
          <p:nvPr/>
        </p:nvSpPr>
        <p:spPr>
          <a:xfrm>
            <a:off x="6957789" y="387078"/>
            <a:ext cx="260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COMMUNICATOR 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AND COLLABORATOR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4846BBC-854C-44F0-AA93-0069A2455D1D}"/>
              </a:ext>
            </a:extLst>
          </p:cNvPr>
          <p:cNvSpPr txBox="1"/>
          <p:nvPr/>
        </p:nvSpPr>
        <p:spPr>
          <a:xfrm>
            <a:off x="6666319" y="1036945"/>
            <a:ext cx="260217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Pupils have varied opportunities to communicate with each other, listen respectfully, and learn to fully appreciate each other’s opinions. </a:t>
            </a:r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engage in debate and learn to formulate arguments and opinions to challenge a range of ethical issues. </a:t>
            </a:r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Teachers encourage children’s sense of </a:t>
            </a:r>
            <a:r>
              <a:rPr lang="en-US" sz="1000" dirty="0" err="1">
                <a:solidFill>
                  <a:schemeClr val="bg1"/>
                </a:solidFill>
              </a:rPr>
              <a:t>humour</a:t>
            </a:r>
            <a:r>
              <a:rPr lang="en-US" sz="1000" dirty="0">
                <a:solidFill>
                  <a:schemeClr val="bg1"/>
                </a:solidFill>
              </a:rPr>
              <a:t> through fun, exciting and engaging lessons.</a:t>
            </a:r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are encouraged to use key geographical vocabulary to articulate themselves well, through modelled teacher talk. 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5B756CF-F5C1-4016-8F76-0C89B5FDDB72}"/>
              </a:ext>
            </a:extLst>
          </p:cNvPr>
          <p:cNvSpPr/>
          <p:nvPr/>
        </p:nvSpPr>
        <p:spPr>
          <a:xfrm>
            <a:off x="515524" y="3213352"/>
            <a:ext cx="2898282" cy="667656"/>
          </a:xfrm>
          <a:prstGeom prst="rect">
            <a:avLst/>
          </a:prstGeom>
          <a:solidFill>
            <a:srgbClr val="321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5EE37CE-CCAF-44BB-8F52-97AF0742173B}"/>
              </a:ext>
            </a:extLst>
          </p:cNvPr>
          <p:cNvSpPr/>
          <p:nvPr/>
        </p:nvSpPr>
        <p:spPr>
          <a:xfrm>
            <a:off x="515524" y="3881007"/>
            <a:ext cx="2898282" cy="2108383"/>
          </a:xfrm>
          <a:prstGeom prst="rect">
            <a:avLst/>
          </a:prstGeom>
          <a:solidFill>
            <a:srgbClr val="4A2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BF14AE7-5349-4B33-B94E-4E4D33F18143}"/>
              </a:ext>
            </a:extLst>
          </p:cNvPr>
          <p:cNvSpPr txBox="1"/>
          <p:nvPr/>
        </p:nvSpPr>
        <p:spPr>
          <a:xfrm>
            <a:off x="1139285" y="3254792"/>
            <a:ext cx="22347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KNOWLEDGE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SEEKER AND KEEPER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E2365D4-2FE3-4AF9-BD9E-712CA14FF31A}"/>
              </a:ext>
            </a:extLst>
          </p:cNvPr>
          <p:cNvSpPr txBox="1"/>
          <p:nvPr/>
        </p:nvSpPr>
        <p:spPr>
          <a:xfrm>
            <a:off x="565650" y="3937981"/>
            <a:ext cx="285290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Teachers encourage pupils to become critical thinkers who can make well informed judgements with information provided. They are invited to challenge assumptions and consider a range of ethical issues.</a:t>
            </a:r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use Knowledge </a:t>
            </a:r>
            <a:r>
              <a:rPr lang="en-US" sz="1000" dirty="0" err="1">
                <a:solidFill>
                  <a:schemeClr val="bg1"/>
                </a:solidFill>
              </a:rPr>
              <a:t>Organisers</a:t>
            </a:r>
            <a:r>
              <a:rPr lang="en-US" sz="1000" dirty="0">
                <a:solidFill>
                  <a:schemeClr val="bg1"/>
                </a:solidFill>
              </a:rPr>
              <a:t> to help apply and then use key geographical vocabulary and facts. </a:t>
            </a:r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Lessons allow pupils to make links between their prior knowledge and new concepts to help further their understanding.</a:t>
            </a:r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can recall information and are encouraged to do so through a wide selection of exciting starter and plenaries in every lesson. 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FF24019-8CFE-4E3D-A6AE-336AFCFDB7EF}"/>
              </a:ext>
            </a:extLst>
          </p:cNvPr>
          <p:cNvSpPr/>
          <p:nvPr/>
        </p:nvSpPr>
        <p:spPr>
          <a:xfrm>
            <a:off x="3516895" y="3213593"/>
            <a:ext cx="2898282" cy="667656"/>
          </a:xfrm>
          <a:prstGeom prst="rect">
            <a:avLst/>
          </a:prstGeom>
          <a:solidFill>
            <a:srgbClr val="321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107A942-386D-4F8E-9998-BB5F317104A1}"/>
              </a:ext>
            </a:extLst>
          </p:cNvPr>
          <p:cNvSpPr/>
          <p:nvPr/>
        </p:nvSpPr>
        <p:spPr>
          <a:xfrm>
            <a:off x="3516895" y="3881248"/>
            <a:ext cx="2898282" cy="2108142"/>
          </a:xfrm>
          <a:prstGeom prst="rect">
            <a:avLst/>
          </a:prstGeom>
          <a:solidFill>
            <a:srgbClr val="4A2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01977FB-59C1-4545-AF09-C6AE52C9B153}"/>
              </a:ext>
            </a:extLst>
          </p:cNvPr>
          <p:cNvSpPr txBox="1"/>
          <p:nvPr/>
        </p:nvSpPr>
        <p:spPr>
          <a:xfrm>
            <a:off x="3813004" y="3327661"/>
            <a:ext cx="260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RESEPECTFUL 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AND CARING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833867C-9132-4ECD-8A80-899A0BD598A2}"/>
              </a:ext>
            </a:extLst>
          </p:cNvPr>
          <p:cNvSpPr txBox="1"/>
          <p:nvPr/>
        </p:nvSpPr>
        <p:spPr>
          <a:xfrm>
            <a:off x="3670110" y="4042549"/>
            <a:ext cx="27001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Pupils are encouraged to become global citizens and understand the importance of, and responsibilities they have in caring for the world. </a:t>
            </a:r>
            <a:endParaRPr lang="en-GB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Lesson approach and content encourages pupils to develop a tolerant and inclusive mindset that celebrates diversity.  </a:t>
            </a:r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 </a:t>
            </a:r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Discussion in lessons encourages pupils to be appreciative of the opportunities presented to them and show compassion to others in different circumstances.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9147D48-6D5F-46CE-93DB-B9B3BA94902A}"/>
              </a:ext>
            </a:extLst>
          </p:cNvPr>
          <p:cNvSpPr/>
          <p:nvPr/>
        </p:nvSpPr>
        <p:spPr>
          <a:xfrm>
            <a:off x="6537573" y="3213352"/>
            <a:ext cx="2898282" cy="2776038"/>
          </a:xfrm>
          <a:prstGeom prst="rect">
            <a:avLst/>
          </a:prstGeom>
          <a:solidFill>
            <a:srgbClr val="0083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5336974-CA64-4CAF-B91D-49965CA1DA6E}"/>
              </a:ext>
            </a:extLst>
          </p:cNvPr>
          <p:cNvSpPr txBox="1"/>
          <p:nvPr/>
        </p:nvSpPr>
        <p:spPr>
          <a:xfrm>
            <a:off x="6666320" y="4035285"/>
            <a:ext cx="26021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Geography </a:t>
            </a:r>
          </a:p>
          <a:p>
            <a:pPr algn="ctr"/>
            <a:endParaRPr lang="en-GB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Learner Profile</a:t>
            </a:r>
          </a:p>
        </p:txBody>
      </p:sp>
      <p:pic>
        <p:nvPicPr>
          <p:cNvPr id="72" name="Picture 71" descr="A drawing of a face&#10;&#10;Description automatically generated">
            <a:extLst>
              <a:ext uri="{FF2B5EF4-FFF2-40B4-BE49-F238E27FC236}">
                <a16:creationId xmlns:a16="http://schemas.microsoft.com/office/drawing/2014/main" id="{3291E540-235C-4262-9ACD-8DB7519516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643" y="6197508"/>
            <a:ext cx="1246905" cy="451038"/>
          </a:xfrm>
          <a:prstGeom prst="rect">
            <a:avLst/>
          </a:prstGeom>
        </p:spPr>
      </p:pic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3BE2CB83-8A21-4698-ABDF-BD711463E2C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89" t="1978" r="859" b="1219"/>
          <a:stretch/>
        </p:blipFill>
        <p:spPr>
          <a:xfrm>
            <a:off x="6597157" y="378071"/>
            <a:ext cx="568857" cy="667656"/>
          </a:xfrm>
          <a:prstGeom prst="rect">
            <a:avLst/>
          </a:prstGeom>
        </p:spPr>
      </p:pic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61845A09-C11B-4668-8706-C31F6F77702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1" r="78670"/>
          <a:stretch/>
        </p:blipFill>
        <p:spPr>
          <a:xfrm>
            <a:off x="668739" y="3278443"/>
            <a:ext cx="623762" cy="683215"/>
          </a:xfrm>
          <a:prstGeom prst="rect">
            <a:avLst/>
          </a:prstGeom>
        </p:spPr>
      </p:pic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BC19A8BA-BB7D-4C45-A2C4-31EC7883812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85" r="59049"/>
          <a:stretch/>
        </p:blipFill>
        <p:spPr>
          <a:xfrm>
            <a:off x="565650" y="387078"/>
            <a:ext cx="618978" cy="689706"/>
          </a:xfrm>
          <a:prstGeom prst="rect">
            <a:avLst/>
          </a:prstGeom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35F6FF5-994A-4D93-B01F-7A12AE97559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53" t="-5331" r="39439" b="3197"/>
          <a:stretch/>
        </p:blipFill>
        <p:spPr>
          <a:xfrm>
            <a:off x="3616125" y="3267836"/>
            <a:ext cx="620199" cy="704427"/>
          </a:xfrm>
          <a:prstGeom prst="rect">
            <a:avLst/>
          </a:prstGeom>
        </p:spPr>
      </p:pic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C9BAFD83-0D15-4E55-86F8-CA4BCA26D4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81" t="3197" r="20293" b="-1360"/>
          <a:stretch/>
        </p:blipFill>
        <p:spPr>
          <a:xfrm>
            <a:off x="3616125" y="378071"/>
            <a:ext cx="585627" cy="677026"/>
          </a:xfrm>
          <a:prstGeom prst="rect">
            <a:avLst/>
          </a:prstGeom>
        </p:spPr>
      </p:pic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DED60174-6090-43C4-B797-4B33B3ADE9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52" y="6046363"/>
            <a:ext cx="2924354" cy="689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810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3CDDC75665754BA290BE09E998D42B" ma:contentTypeVersion="12" ma:contentTypeDescription="Create a new document." ma:contentTypeScope="" ma:versionID="d4a10ae9248876f9323d52cdaebbd500">
  <xsd:schema xmlns:xsd="http://www.w3.org/2001/XMLSchema" xmlns:xs="http://www.w3.org/2001/XMLSchema" xmlns:p="http://schemas.microsoft.com/office/2006/metadata/properties" xmlns:ns2="8d60abc3-1965-4209-8877-be5278f47fb9" xmlns:ns3="2236598e-c34d-4e47-a51e-bb5ab759c902" targetNamespace="http://schemas.microsoft.com/office/2006/metadata/properties" ma:root="true" ma:fieldsID="ce9961cd4baafaf3fdaf4431c8320a2c" ns2:_="" ns3:_="">
    <xsd:import namespace="8d60abc3-1965-4209-8877-be5278f47fb9"/>
    <xsd:import namespace="2236598e-c34d-4e47-a51e-bb5ab759c9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60abc3-1965-4209-8877-be5278f47f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36598e-c34d-4e47-a51e-bb5ab759c90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04B351A-E6A4-4F40-B20C-29F7D94AC7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60abc3-1965-4209-8877-be5278f47fb9"/>
    <ds:schemaRef ds:uri="2236598e-c34d-4e47-a51e-bb5ab759c9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32225D-3227-496F-909E-DC42499BEF71}">
  <ds:schemaRefs>
    <ds:schemaRef ds:uri="8d60abc3-1965-4209-8877-be5278f47fb9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2236598e-c34d-4e47-a51e-bb5ab759c902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20EA87E-6D75-454C-942E-352A3CA84B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359</Words>
  <Application>Microsoft Office PowerPoint</Application>
  <PresentationFormat>A4 Paper (210x297 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Luke Armer</dc:creator>
  <cp:lastModifiedBy>O'Connell Alice</cp:lastModifiedBy>
  <cp:revision>10</cp:revision>
  <dcterms:created xsi:type="dcterms:W3CDTF">2020-07-16T10:10:21Z</dcterms:created>
  <dcterms:modified xsi:type="dcterms:W3CDTF">2021-02-09T16:32:29Z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0x010100193CDDC75665754BA290BE09E998D42B</vt:lpwstr>
  </property>
</Properties>
</file>