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05/12/2020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6530A6C-5827-4C35-B036-E457473D852B}"/>
              </a:ext>
            </a:extLst>
          </p:cNvPr>
          <p:cNvSpPr txBox="1"/>
          <p:nvPr/>
        </p:nvSpPr>
        <p:spPr>
          <a:xfrm>
            <a:off x="534831" y="1044068"/>
            <a:ext cx="278451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Pupils will take part in open ended investigations and have freedom and choice about how to present findings and what to focus on.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have varied opportunities to learn and respond creatively, for example through the use of storytelling and drama.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exposed to a wide range of primary and secondary sources including: photographs, newspaper articles, artefacts and videos to deepen their understanding. 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deepen their historical understanding by visiting museums and taking part in history workshops.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708401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9333C38-A546-43A0-9995-C30B03F0980A}"/>
              </a:ext>
            </a:extLst>
          </p:cNvPr>
          <p:cNvSpPr txBox="1"/>
          <p:nvPr/>
        </p:nvSpPr>
        <p:spPr>
          <a:xfrm>
            <a:off x="3516123" y="1021083"/>
            <a:ext cx="295000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Pupils will carry out their own research based on time period/topic being studied in class and will be expected to persevere and show independence.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taught to ask lots of questions about people, actions and events from the past and be expected to show initiative and determination to find out more.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see opportunities to further their learning both when they are successful and when they get things wrong (marvellous mistakes). 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encouraged to share their opinions about people, actions and events of the past. They will not be afraid to share their own thoughts.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Teachers will use a range of open-ended questions and resources that spark interest and curiosity amongst pupils. This will encourage the pupils to want to find out more.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4846BBC-854C-44F0-AA93-0069A2455D1D}"/>
              </a:ext>
            </a:extLst>
          </p:cNvPr>
          <p:cNvSpPr txBox="1"/>
          <p:nvPr/>
        </p:nvSpPr>
        <p:spPr>
          <a:xfrm>
            <a:off x="6492196" y="1072488"/>
            <a:ext cx="28982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Lessons will encourage discussion and debate about people, actions and events from the past.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given opportunities to work as a group and research the past. They will be expected to listen to each other’s ideas and opinions with interest.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regularly present their findings to the class and will be taught about how to do this clearly and concisely.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given the opportunity to create their own theories and explanations for what happened in the past and will back their ideas up with a range of evidence.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5EE37CE-CCAF-44BB-8F52-97AF0742173B}"/>
              </a:ext>
            </a:extLst>
          </p:cNvPr>
          <p:cNvSpPr/>
          <p:nvPr/>
        </p:nvSpPr>
        <p:spPr>
          <a:xfrm>
            <a:off x="527563" y="3852473"/>
            <a:ext cx="2898282" cy="2688074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E2365D4-2FE3-4AF9-BD9E-712CA14FF31A}"/>
              </a:ext>
            </a:extLst>
          </p:cNvPr>
          <p:cNvSpPr txBox="1"/>
          <p:nvPr/>
        </p:nvSpPr>
        <p:spPr>
          <a:xfrm>
            <a:off x="534831" y="3939590"/>
            <a:ext cx="30013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</a:rPr>
              <a:t>Teachers will focus on supporting pupils to make connections, comparisons and contrasts when carrying out history tasks.</a:t>
            </a:r>
          </a:p>
          <a:p>
            <a:r>
              <a:rPr lang="en-GB" sz="800" dirty="0">
                <a:solidFill>
                  <a:schemeClr val="bg1"/>
                </a:solidFill>
              </a:rPr>
              <a:t>New knowledge will be developed in the context of prior learning so that pupils gain a coherent understanding of Britain’s past and that of the wider world.</a:t>
            </a:r>
          </a:p>
          <a:p>
            <a:r>
              <a:rPr lang="en-GB" sz="800" dirty="0">
                <a:solidFill>
                  <a:schemeClr val="bg1"/>
                </a:solidFill>
              </a:rPr>
              <a:t>Pupils will use knowledge organisers to apply key facts and vocabulary.  </a:t>
            </a:r>
          </a:p>
          <a:p>
            <a:r>
              <a:rPr lang="en-GB" sz="800" dirty="0">
                <a:solidFill>
                  <a:schemeClr val="bg1"/>
                </a:solidFill>
              </a:rPr>
              <a:t>Teachers will use a variety of approaches to help knowledge stick so that pupils gradually know more, remember more and do more with their knowledge.</a:t>
            </a:r>
          </a:p>
          <a:p>
            <a:r>
              <a:rPr lang="en-GB" sz="800" dirty="0">
                <a:solidFill>
                  <a:schemeClr val="bg1"/>
                </a:solidFill>
              </a:rPr>
              <a:t>Pupils will be given opportunities to relate each new topic or enquiry to their existing chronological knowledge. Timelines will be used consistently within lessons rather than discretely. </a:t>
            </a:r>
          </a:p>
          <a:p>
            <a:r>
              <a:rPr lang="en-GB" sz="800" dirty="0">
                <a:solidFill>
                  <a:schemeClr val="bg1"/>
                </a:solidFill>
              </a:rPr>
              <a:t>Pupils will be given opportunities to develop the language of chronology. The language of chronology includes: </a:t>
            </a:r>
          </a:p>
          <a:p>
            <a:pPr lvl="0"/>
            <a:r>
              <a:rPr lang="en-GB" sz="800" dirty="0">
                <a:solidFill>
                  <a:schemeClr val="bg1"/>
                </a:solidFill>
              </a:rPr>
              <a:t>Descriptive vocabulary, e.g. before, after, a long time ago, ancient, old, new, modern. </a:t>
            </a:r>
          </a:p>
          <a:p>
            <a:pPr lvl="0"/>
            <a:r>
              <a:rPr lang="en-GB" sz="800" dirty="0">
                <a:solidFill>
                  <a:schemeClr val="bg1"/>
                </a:solidFill>
              </a:rPr>
              <a:t>Technical vocabulary, e.g. AD, BC, the use of the 19th century for 1845;</a:t>
            </a:r>
          </a:p>
          <a:p>
            <a:r>
              <a:rPr lang="en-GB" sz="800" dirty="0">
                <a:solidFill>
                  <a:schemeClr val="bg1"/>
                </a:solidFill>
              </a:rPr>
              <a:t>Conceptual vocabulary, e.g. change, continuity, sequence, duration, period, chronology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AFF24019-8CFE-4E3D-A6AE-336AFCFDB7EF}"/>
              </a:ext>
            </a:extLst>
          </p:cNvPr>
          <p:cNvSpPr/>
          <p:nvPr/>
        </p:nvSpPr>
        <p:spPr>
          <a:xfrm>
            <a:off x="3503859" y="382153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107A942-386D-4F8E-9998-BB5F317104A1}"/>
              </a:ext>
            </a:extLst>
          </p:cNvPr>
          <p:cNvSpPr/>
          <p:nvPr/>
        </p:nvSpPr>
        <p:spPr>
          <a:xfrm>
            <a:off x="3516895" y="4448146"/>
            <a:ext cx="2898282" cy="2092400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01977FB-59C1-4545-AF09-C6AE52C9B153}"/>
              </a:ext>
            </a:extLst>
          </p:cNvPr>
          <p:cNvSpPr txBox="1"/>
          <p:nvPr/>
        </p:nvSpPr>
        <p:spPr>
          <a:xfrm>
            <a:off x="3851214" y="3879644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0833867C-9132-4ECD-8A80-899A0BD598A2}"/>
              </a:ext>
            </a:extLst>
          </p:cNvPr>
          <p:cNvSpPr txBox="1"/>
          <p:nvPr/>
        </p:nvSpPr>
        <p:spPr>
          <a:xfrm>
            <a:off x="3578586" y="4464419"/>
            <a:ext cx="29725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Pupils will learn about how actions and events from the past have shaped the present.  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develop empathy by learning about past events and the effect these events had on people’s lives.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encouraged to reflect on the challenges people faced during different time periods.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encouraged to reflect on the diversity of societies in the past, as well as their own identity and the challenges of their time.</a:t>
            </a:r>
          </a:p>
          <a:p>
            <a:r>
              <a:rPr lang="en-GB" sz="1000" dirty="0">
                <a:solidFill>
                  <a:schemeClr val="bg1"/>
                </a:solidFill>
              </a:rPr>
              <a:t>Pupils will be taught to appreciate moments in history through commemorating and celebrating anniversaries.</a:t>
            </a:r>
          </a:p>
          <a:p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9147D48-6D5F-46CE-93DB-B9B3BA94902A}"/>
              </a:ext>
            </a:extLst>
          </p:cNvPr>
          <p:cNvSpPr/>
          <p:nvPr/>
        </p:nvSpPr>
        <p:spPr>
          <a:xfrm>
            <a:off x="6537573" y="3213352"/>
            <a:ext cx="2898282" cy="2776038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5336974-CA64-4CAF-B91D-49965CA1DA6E}"/>
              </a:ext>
            </a:extLst>
          </p:cNvPr>
          <p:cNvSpPr txBox="1"/>
          <p:nvPr/>
        </p:nvSpPr>
        <p:spPr>
          <a:xfrm>
            <a:off x="6612945" y="3781394"/>
            <a:ext cx="2602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HISTORY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 </a:t>
            </a: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xmlns="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566547" y="3799319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37" y="5317642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CDDC75665754BA290BE09E998D42B" ma:contentTypeVersion="12" ma:contentTypeDescription="Create a new document." ma:contentTypeScope="" ma:versionID="d4a10ae9248876f9323d52cdaebbd500">
  <xsd:schema xmlns:xsd="http://www.w3.org/2001/XMLSchema" xmlns:xs="http://www.w3.org/2001/XMLSchema" xmlns:p="http://schemas.microsoft.com/office/2006/metadata/properties" xmlns:ns2="8d60abc3-1965-4209-8877-be5278f47fb9" xmlns:ns3="2236598e-c34d-4e47-a51e-bb5ab759c902" targetNamespace="http://schemas.microsoft.com/office/2006/metadata/properties" ma:root="true" ma:fieldsID="ce9961cd4baafaf3fdaf4431c8320a2c" ns2:_="" ns3:_="">
    <xsd:import namespace="8d60abc3-1965-4209-8877-be5278f47fb9"/>
    <xsd:import namespace="2236598e-c34d-4e47-a51e-bb5ab759c9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0abc3-1965-4209-8877-be5278f4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6598e-c34d-4e47-a51e-bb5ab759c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32225D-3227-496F-909E-DC42499BEF71}">
  <ds:schemaRefs>
    <ds:schemaRef ds:uri="http://schemas.microsoft.com/office/infopath/2007/PartnerControls"/>
    <ds:schemaRef ds:uri="8d60abc3-1965-4209-8877-be5278f47fb9"/>
    <ds:schemaRef ds:uri="http://schemas.microsoft.com/office/2006/metadata/properties"/>
    <ds:schemaRef ds:uri="http://www.w3.org/XML/1998/namespace"/>
    <ds:schemaRef ds:uri="2236598e-c34d-4e47-a51e-bb5ab759c902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4B351A-E6A4-4F40-B20C-29F7D94AC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60abc3-1965-4209-8877-be5278f47fb9"/>
    <ds:schemaRef ds:uri="2236598e-c34d-4e47-a51e-bb5ab759c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633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Natalie Wood</cp:lastModifiedBy>
  <cp:revision>9</cp:revision>
  <dcterms:created xsi:type="dcterms:W3CDTF">2020-07-16T10:10:21Z</dcterms:created>
  <dcterms:modified xsi:type="dcterms:W3CDTF">2020-12-05T12:16:28Z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0x010100193CDDC75665754BA290BE09E998D42B</vt:lpwstr>
  </property>
</Properties>
</file>