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837E"/>
    <a:srgbClr val="4A2960"/>
    <a:srgbClr val="321C4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21A5E16-3A54-B71A-4CBF-36C65CFCA180}" v="31" dt="2023-11-13T21:08:40.852"/>
    <p1510:client id="{8AFB40DF-007D-EBD5-8D04-06E8C01AC70E}" v="174" dt="2023-11-09T10:36:50.75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2" autoAdjust="0"/>
    <p:restoredTop sz="94660"/>
  </p:normalViewPr>
  <p:slideViewPr>
    <p:cSldViewPr snapToGrid="0">
      <p:cViewPr varScale="1">
        <p:scale>
          <a:sx n="55" d="100"/>
          <a:sy n="55" d="100"/>
        </p:scale>
        <p:origin x="1051" y="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163927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9455716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872283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679655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AD2880C-7EF1-480B-89D8-8DFA20727484}" type="datetimeFigureOut">
              <a:rPr lang="en-GB" smtClean="0"/>
              <a:t>13/11/2023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32192896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447192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AD2880C-7EF1-480B-89D8-8DFA20727484}" type="datetimeFigureOut">
              <a:rPr lang="en-GB" smtClean="0"/>
              <a:t>13/11/2023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284160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AD2880C-7EF1-480B-89D8-8DFA20727484}" type="datetimeFigureOut">
              <a:rPr lang="en-GB" smtClean="0"/>
              <a:t>13/11/2023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1382045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AD2880C-7EF1-480B-89D8-8DFA20727484}" type="datetimeFigureOut">
              <a:rPr lang="en-GB" smtClean="0"/>
              <a:t>13/11/2023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9582120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845210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AD2880C-7EF1-480B-89D8-8DFA20727484}" type="datetimeFigureOut">
              <a:rPr lang="en-GB" smtClean="0"/>
              <a:t>13/11/2023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9A274F5-4A7A-4F09-80C7-ECE3DD4369FF}" type="slidenum">
              <a:rPr lang="en-GB" smtClean="0"/>
              <a:t>‹#›</a:t>
            </a:fld>
            <a:endParaRPr lang="en-GB"/>
          </a:p>
        </p:txBody>
      </p:sp>
    </p:spTree>
    <p:extLst>
      <p:ext uri="{BB962C8B-B14F-4D97-AF65-F5344CB8AC3E}">
        <p14:creationId xmlns:p14="http://schemas.microsoft.com/office/powerpoint/2010/main" val="24091029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AD2880C-7EF1-480B-89D8-8DFA20727484}" type="datetimeFigureOut">
              <a:rPr lang="en-GB" smtClean="0"/>
              <a:t>13/11/2023</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A274F5-4A7A-4F09-80C7-ECE3DD4369FF}" type="slidenum">
              <a:rPr lang="en-GB" smtClean="0"/>
              <a:t>‹#›</a:t>
            </a:fld>
            <a:endParaRPr lang="en-GB"/>
          </a:p>
        </p:txBody>
      </p:sp>
    </p:spTree>
    <p:extLst>
      <p:ext uri="{BB962C8B-B14F-4D97-AF65-F5344CB8AC3E}">
        <p14:creationId xmlns:p14="http://schemas.microsoft.com/office/powerpoint/2010/main" val="15876194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66B0E98-4276-4938-B80B-1601B0027693}"/>
              </a:ext>
            </a:extLst>
          </p:cNvPr>
          <p:cNvSpPr/>
          <p:nvPr/>
        </p:nvSpPr>
        <p:spPr>
          <a:xfrm>
            <a:off x="515524"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7" name="Rectangle 16">
            <a:extLst>
              <a:ext uri="{FF2B5EF4-FFF2-40B4-BE49-F238E27FC236}">
                <a16:creationId xmlns:a16="http://schemas.microsoft.com/office/drawing/2014/main" id="{E4FB5DC6-9873-4429-BE9B-4188A39E4DCC}"/>
              </a:ext>
            </a:extLst>
          </p:cNvPr>
          <p:cNvSpPr/>
          <p:nvPr/>
        </p:nvSpPr>
        <p:spPr>
          <a:xfrm>
            <a:off x="515524" y="985109"/>
            <a:ext cx="2898282" cy="229333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A68426EF-C718-44C8-A8F4-88FFBDEEBDBA}"/>
              </a:ext>
            </a:extLst>
          </p:cNvPr>
          <p:cNvSpPr txBox="1"/>
          <p:nvPr/>
        </p:nvSpPr>
        <p:spPr>
          <a:xfrm>
            <a:off x="955555" y="400333"/>
            <a:ext cx="2602173" cy="584775"/>
          </a:xfrm>
          <a:prstGeom prst="rect">
            <a:avLst/>
          </a:prstGeom>
          <a:noFill/>
        </p:spPr>
        <p:txBody>
          <a:bodyPr wrap="square" rtlCol="0">
            <a:spAutoFit/>
          </a:bodyPr>
          <a:lstStyle/>
          <a:p>
            <a:pPr algn="ctr"/>
            <a:r>
              <a:rPr lang="en-GB" sz="1600" b="1" dirty="0">
                <a:solidFill>
                  <a:schemeClr val="bg1"/>
                </a:solidFill>
                <a:latin typeface="Century Gothic" panose="020B0502020202020204" pitchFamily="34" charset="0"/>
              </a:rPr>
              <a:t>IMAGINATIVE </a:t>
            </a:r>
          </a:p>
          <a:p>
            <a:pPr algn="ctr"/>
            <a:r>
              <a:rPr lang="en-GB" sz="1600" b="1" dirty="0">
                <a:solidFill>
                  <a:schemeClr val="bg1"/>
                </a:solidFill>
                <a:latin typeface="Century Gothic" panose="020B0502020202020204" pitchFamily="34" charset="0"/>
              </a:rPr>
              <a:t>AND CREATIVE</a:t>
            </a:r>
          </a:p>
        </p:txBody>
      </p:sp>
      <p:sp>
        <p:nvSpPr>
          <p:cNvPr id="29" name="TextBox 28">
            <a:extLst>
              <a:ext uri="{FF2B5EF4-FFF2-40B4-BE49-F238E27FC236}">
                <a16:creationId xmlns:a16="http://schemas.microsoft.com/office/drawing/2014/main" id="{1DCD9057-1A92-4960-8B22-127DC81CF2BE}"/>
              </a:ext>
            </a:extLst>
          </p:cNvPr>
          <p:cNvSpPr txBox="1"/>
          <p:nvPr/>
        </p:nvSpPr>
        <p:spPr>
          <a:xfrm>
            <a:off x="3670110" y="408766"/>
            <a:ext cx="2602173" cy="646331"/>
          </a:xfrm>
          <a:prstGeom prst="rect">
            <a:avLst/>
          </a:prstGeom>
          <a:noFill/>
        </p:spPr>
        <p:txBody>
          <a:bodyPr wrap="square" rtlCol="0">
            <a:spAutoFit/>
          </a:bodyPr>
          <a:lstStyle/>
          <a:p>
            <a:pPr algn="ctr"/>
            <a:r>
              <a:rPr lang="en-GB" b="1" dirty="0">
                <a:solidFill>
                  <a:schemeClr val="bg1"/>
                </a:solidFill>
                <a:latin typeface="Century Gothic" panose="020B0502020202020204" pitchFamily="34" charset="0"/>
              </a:rPr>
              <a:t>IMAGINATIVE AND CREATIVE</a:t>
            </a:r>
          </a:p>
        </p:txBody>
      </p:sp>
      <p:sp>
        <p:nvSpPr>
          <p:cNvPr id="30" name="TextBox 29">
            <a:extLst>
              <a:ext uri="{FF2B5EF4-FFF2-40B4-BE49-F238E27FC236}">
                <a16:creationId xmlns:a16="http://schemas.microsoft.com/office/drawing/2014/main" id="{16530A6C-5827-4C35-B036-E457473D852B}"/>
              </a:ext>
            </a:extLst>
          </p:cNvPr>
          <p:cNvSpPr txBox="1"/>
          <p:nvPr/>
        </p:nvSpPr>
        <p:spPr>
          <a:xfrm>
            <a:off x="560970" y="954801"/>
            <a:ext cx="2955925" cy="2400657"/>
          </a:xfrm>
          <a:prstGeom prst="rect">
            <a:avLst/>
          </a:prstGeom>
          <a:noFill/>
        </p:spPr>
        <p:txBody>
          <a:bodyPr wrap="square" rtlCol="0">
            <a:spAutoFit/>
          </a:bodyPr>
          <a:lstStyle/>
          <a:p>
            <a:r>
              <a:rPr lang="en-US" sz="1000" dirty="0">
                <a:solidFill>
                  <a:schemeClr val="bg1"/>
                </a:solidFill>
              </a:rPr>
              <a:t>Pupils explore different text types to discover new vocabulary, layouts and authorial techniques such as </a:t>
            </a:r>
            <a:r>
              <a:rPr lang="en-US" sz="1000" dirty="0" err="1">
                <a:solidFill>
                  <a:schemeClr val="bg1"/>
                </a:solidFill>
              </a:rPr>
              <a:t>capitalisation</a:t>
            </a:r>
            <a:r>
              <a:rPr lang="en-US" sz="1000" dirty="0">
                <a:solidFill>
                  <a:schemeClr val="bg1"/>
                </a:solidFill>
              </a:rPr>
              <a:t>, use of ellipsis and rhyme.</a:t>
            </a:r>
            <a:endParaRPr lang="en-GB" sz="1000" dirty="0">
              <a:solidFill>
                <a:schemeClr val="bg1"/>
              </a:solidFill>
            </a:endParaRPr>
          </a:p>
          <a:p>
            <a:r>
              <a:rPr lang="en-US" sz="1000" dirty="0">
                <a:solidFill>
                  <a:schemeClr val="bg1"/>
                </a:solidFill>
              </a:rPr>
              <a:t>Pupils make links between texts that they have listened to or read before and can share their ideas with their class teacher and peers. </a:t>
            </a:r>
            <a:endParaRPr lang="en-GB" sz="1000" dirty="0">
              <a:solidFill>
                <a:schemeClr val="bg1"/>
              </a:solidFill>
            </a:endParaRPr>
          </a:p>
          <a:p>
            <a:r>
              <a:rPr lang="en-US" sz="1000" dirty="0">
                <a:solidFill>
                  <a:schemeClr val="bg1"/>
                </a:solidFill>
              </a:rPr>
              <a:t>Pupils can talk with pride about their </a:t>
            </a:r>
            <a:r>
              <a:rPr lang="en-US" sz="1000" dirty="0" err="1">
                <a:solidFill>
                  <a:schemeClr val="bg1"/>
                </a:solidFill>
              </a:rPr>
              <a:t>favourite</a:t>
            </a:r>
            <a:r>
              <a:rPr lang="en-US" sz="1000" dirty="0">
                <a:solidFill>
                  <a:schemeClr val="bg1"/>
                </a:solidFill>
              </a:rPr>
              <a:t> books and poems with the knowledge that reading for pleasure is a key part of their learning.</a:t>
            </a:r>
            <a:endParaRPr lang="en-GB" sz="1000" dirty="0">
              <a:solidFill>
                <a:schemeClr val="bg1"/>
              </a:solidFill>
            </a:endParaRPr>
          </a:p>
          <a:p>
            <a:r>
              <a:rPr lang="en-US" sz="1000" dirty="0">
                <a:solidFill>
                  <a:schemeClr val="bg1"/>
                </a:solidFill>
              </a:rPr>
              <a:t>Pupils are encouraged to be independent thinkers; commenting on the text and pictures in their books as they read and making links to their own experiences. </a:t>
            </a:r>
            <a:endParaRPr lang="en-GB" sz="1000" dirty="0">
              <a:solidFill>
                <a:schemeClr val="bg1"/>
              </a:solidFill>
            </a:endParaRPr>
          </a:p>
          <a:p>
            <a:r>
              <a:rPr lang="en-US" sz="1000" dirty="0">
                <a:solidFill>
                  <a:schemeClr val="bg1"/>
                </a:solidFill>
              </a:rPr>
              <a:t>Pupils are encouraged to respond creatively to texts in a variety of ways such as drama, art and poetry. </a:t>
            </a:r>
            <a:endParaRPr lang="en-GB" sz="1000" dirty="0">
              <a:solidFill>
                <a:schemeClr val="bg1"/>
              </a:solidFill>
            </a:endParaRPr>
          </a:p>
        </p:txBody>
      </p:sp>
      <p:sp>
        <p:nvSpPr>
          <p:cNvPr id="32" name="Rectangle 31">
            <a:extLst>
              <a:ext uri="{FF2B5EF4-FFF2-40B4-BE49-F238E27FC236}">
                <a16:creationId xmlns:a16="http://schemas.microsoft.com/office/drawing/2014/main" id="{1F6DB8BD-FAB8-4620-BE7F-9BAFF461B1F8}"/>
              </a:ext>
            </a:extLst>
          </p:cNvPr>
          <p:cNvSpPr/>
          <p:nvPr/>
        </p:nvSpPr>
        <p:spPr>
          <a:xfrm>
            <a:off x="3516895"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Rectangle 33">
            <a:extLst>
              <a:ext uri="{FF2B5EF4-FFF2-40B4-BE49-F238E27FC236}">
                <a16:creationId xmlns:a16="http://schemas.microsoft.com/office/drawing/2014/main" id="{F4A4EDC4-80FA-4AE2-9F9E-D5A854FDE66B}"/>
              </a:ext>
            </a:extLst>
          </p:cNvPr>
          <p:cNvSpPr/>
          <p:nvPr/>
        </p:nvSpPr>
        <p:spPr>
          <a:xfrm>
            <a:off x="3516895" y="985109"/>
            <a:ext cx="2888911" cy="2295760"/>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TextBox 35">
            <a:extLst>
              <a:ext uri="{FF2B5EF4-FFF2-40B4-BE49-F238E27FC236}">
                <a16:creationId xmlns:a16="http://schemas.microsoft.com/office/drawing/2014/main" id="{C91D165D-0AD5-4E2B-9379-EA11B2AF3842}"/>
              </a:ext>
            </a:extLst>
          </p:cNvPr>
          <p:cNvSpPr txBox="1"/>
          <p:nvPr/>
        </p:nvSpPr>
        <p:spPr>
          <a:xfrm>
            <a:off x="3876647" y="408765"/>
            <a:ext cx="2602173" cy="584775"/>
          </a:xfrm>
          <a:prstGeom prst="rect">
            <a:avLst/>
          </a:prstGeom>
          <a:noFill/>
        </p:spPr>
        <p:txBody>
          <a:bodyPr wrap="square" rtlCol="0">
            <a:spAutoFit/>
          </a:bodyPr>
          <a:lstStyle/>
          <a:p>
            <a:pPr algn="ctr"/>
            <a:r>
              <a:rPr lang="en-GB" sz="1600" b="1" dirty="0">
                <a:solidFill>
                  <a:schemeClr val="bg1"/>
                </a:solidFill>
                <a:latin typeface="Century Gothic" panose="020B0502020202020204" pitchFamily="34" charset="0"/>
              </a:rPr>
              <a:t>MOTIVATED</a:t>
            </a:r>
          </a:p>
          <a:p>
            <a:pPr algn="ctr"/>
            <a:r>
              <a:rPr lang="en-GB" sz="1600" b="1" dirty="0">
                <a:solidFill>
                  <a:schemeClr val="bg1"/>
                </a:solidFill>
                <a:latin typeface="Century Gothic" panose="020B0502020202020204" pitchFamily="34" charset="0"/>
              </a:rPr>
              <a:t> AND RESILIENT</a:t>
            </a:r>
          </a:p>
        </p:txBody>
      </p:sp>
      <p:sp>
        <p:nvSpPr>
          <p:cNvPr id="38" name="TextBox 37">
            <a:extLst>
              <a:ext uri="{FF2B5EF4-FFF2-40B4-BE49-F238E27FC236}">
                <a16:creationId xmlns:a16="http://schemas.microsoft.com/office/drawing/2014/main" id="{49333C38-A546-43A0-9995-C30B03F0980A}"/>
              </a:ext>
            </a:extLst>
          </p:cNvPr>
          <p:cNvSpPr txBox="1"/>
          <p:nvPr/>
        </p:nvSpPr>
        <p:spPr>
          <a:xfrm>
            <a:off x="3547714" y="1031674"/>
            <a:ext cx="2867463" cy="1938992"/>
          </a:xfrm>
          <a:prstGeom prst="rect">
            <a:avLst/>
          </a:prstGeom>
          <a:noFill/>
        </p:spPr>
        <p:txBody>
          <a:bodyPr wrap="square" lIns="91440" tIns="45720" rIns="91440" bIns="45720" rtlCol="0" anchor="t">
            <a:spAutoFit/>
          </a:bodyPr>
          <a:lstStyle/>
          <a:p>
            <a:r>
              <a:rPr lang="en-US" sz="1000" dirty="0">
                <a:solidFill>
                  <a:schemeClr val="bg1"/>
                </a:solidFill>
              </a:rPr>
              <a:t>Pupils select and read books independently to develop a love of reading for pleasure and are keen to select books from the school library or library service boxes which spark their interest and motivate them to discuss the pictures and question the content. </a:t>
            </a:r>
            <a:endParaRPr lang="en-GB" sz="1000" dirty="0">
              <a:solidFill>
                <a:schemeClr val="bg1"/>
              </a:solidFill>
            </a:endParaRPr>
          </a:p>
          <a:p>
            <a:r>
              <a:rPr lang="en-US" sz="1000" dirty="0">
                <a:solidFill>
                  <a:schemeClr val="bg1"/>
                </a:solidFill>
              </a:rPr>
              <a:t>Pupils are enthusiastic to find key vocabulary that may appear in the different texts they read and share it with their peers and teachers. </a:t>
            </a:r>
            <a:endParaRPr lang="en-GB" sz="1000" dirty="0">
              <a:solidFill>
                <a:schemeClr val="bg1"/>
              </a:solidFill>
            </a:endParaRPr>
          </a:p>
          <a:p>
            <a:r>
              <a:rPr lang="en-US" sz="1000" dirty="0">
                <a:solidFill>
                  <a:schemeClr val="bg1"/>
                </a:solidFill>
              </a:rPr>
              <a:t>Pupils are encouraged to persevere when they cannot read a word immediately and to apply learnt decoding strategies in order to be successful. </a:t>
            </a:r>
            <a:endParaRPr lang="en-GB" sz="1000" dirty="0">
              <a:solidFill>
                <a:schemeClr val="bg1"/>
              </a:solidFill>
            </a:endParaRPr>
          </a:p>
        </p:txBody>
      </p:sp>
      <p:sp>
        <p:nvSpPr>
          <p:cNvPr id="40" name="Rectangle 39">
            <a:extLst>
              <a:ext uri="{FF2B5EF4-FFF2-40B4-BE49-F238E27FC236}">
                <a16:creationId xmlns:a16="http://schemas.microsoft.com/office/drawing/2014/main" id="{9528C750-AD4E-4679-8CA9-AC3CE1D26506}"/>
              </a:ext>
            </a:extLst>
          </p:cNvPr>
          <p:cNvSpPr/>
          <p:nvPr/>
        </p:nvSpPr>
        <p:spPr>
          <a:xfrm>
            <a:off x="6518266" y="317454"/>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2" name="Rectangle 41">
            <a:extLst>
              <a:ext uri="{FF2B5EF4-FFF2-40B4-BE49-F238E27FC236}">
                <a16:creationId xmlns:a16="http://schemas.microsoft.com/office/drawing/2014/main" id="{D6645384-16C3-4D73-9305-8082CE52A939}"/>
              </a:ext>
            </a:extLst>
          </p:cNvPr>
          <p:cNvSpPr/>
          <p:nvPr/>
        </p:nvSpPr>
        <p:spPr>
          <a:xfrm>
            <a:off x="6518266" y="985109"/>
            <a:ext cx="2898282" cy="2289627"/>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TextBox 43">
            <a:extLst>
              <a:ext uri="{FF2B5EF4-FFF2-40B4-BE49-F238E27FC236}">
                <a16:creationId xmlns:a16="http://schemas.microsoft.com/office/drawing/2014/main" id="{9332A0D3-6DB7-499E-AF61-55C381E9870A}"/>
              </a:ext>
            </a:extLst>
          </p:cNvPr>
          <p:cNvSpPr txBox="1"/>
          <p:nvPr/>
        </p:nvSpPr>
        <p:spPr>
          <a:xfrm>
            <a:off x="6957789" y="387078"/>
            <a:ext cx="2602173" cy="584775"/>
          </a:xfrm>
          <a:prstGeom prst="rect">
            <a:avLst/>
          </a:prstGeom>
          <a:noFill/>
        </p:spPr>
        <p:txBody>
          <a:bodyPr wrap="square" rtlCol="0">
            <a:spAutoFit/>
          </a:bodyPr>
          <a:lstStyle/>
          <a:p>
            <a:pPr algn="ctr"/>
            <a:r>
              <a:rPr lang="en-GB" sz="1600" b="1" dirty="0">
                <a:solidFill>
                  <a:schemeClr val="bg1"/>
                </a:solidFill>
                <a:latin typeface="Century Gothic" panose="020B0502020202020204" pitchFamily="34" charset="0"/>
              </a:rPr>
              <a:t>COMMUNICATOR </a:t>
            </a:r>
          </a:p>
          <a:p>
            <a:pPr algn="ctr"/>
            <a:r>
              <a:rPr lang="en-GB" sz="1600" b="1" dirty="0">
                <a:solidFill>
                  <a:schemeClr val="bg1"/>
                </a:solidFill>
                <a:latin typeface="Century Gothic" panose="020B0502020202020204" pitchFamily="34" charset="0"/>
              </a:rPr>
              <a:t>AND COLLABORATOR</a:t>
            </a:r>
          </a:p>
        </p:txBody>
      </p:sp>
      <p:sp>
        <p:nvSpPr>
          <p:cNvPr id="46" name="TextBox 45">
            <a:extLst>
              <a:ext uri="{FF2B5EF4-FFF2-40B4-BE49-F238E27FC236}">
                <a16:creationId xmlns:a16="http://schemas.microsoft.com/office/drawing/2014/main" id="{24846BBC-854C-44F0-AA93-0069A2455D1D}"/>
              </a:ext>
            </a:extLst>
          </p:cNvPr>
          <p:cNvSpPr txBox="1"/>
          <p:nvPr/>
        </p:nvSpPr>
        <p:spPr>
          <a:xfrm>
            <a:off x="6476921" y="1035996"/>
            <a:ext cx="2930819" cy="2092881"/>
          </a:xfrm>
          <a:prstGeom prst="rect">
            <a:avLst/>
          </a:prstGeom>
          <a:noFill/>
        </p:spPr>
        <p:txBody>
          <a:bodyPr wrap="square" lIns="91440" tIns="45720" rIns="91440" bIns="45720" rtlCol="0" anchor="t">
            <a:spAutoFit/>
          </a:bodyPr>
          <a:lstStyle/>
          <a:p>
            <a:r>
              <a:rPr lang="en-US" sz="1000" dirty="0">
                <a:solidFill>
                  <a:schemeClr val="bg1"/>
                </a:solidFill>
              </a:rPr>
              <a:t>Pupils work with their peers to retell stories, sequence a character’s journey or to perform a learnt poem. </a:t>
            </a:r>
            <a:endParaRPr lang="en-GB" sz="1000" dirty="0">
              <a:solidFill>
                <a:schemeClr val="bg1"/>
              </a:solidFill>
            </a:endParaRPr>
          </a:p>
          <a:p>
            <a:r>
              <a:rPr lang="en-US" sz="1000" dirty="0">
                <a:solidFill>
                  <a:schemeClr val="bg1"/>
                </a:solidFill>
              </a:rPr>
              <a:t>Pupils use talk partners to discuss questions about their given text before sharing with the rest of the class or group. </a:t>
            </a:r>
            <a:endParaRPr lang="en-GB" sz="1000" dirty="0">
              <a:solidFill>
                <a:schemeClr val="bg1"/>
              </a:solidFill>
            </a:endParaRPr>
          </a:p>
          <a:p>
            <a:r>
              <a:rPr lang="en-US" sz="1000" dirty="0">
                <a:solidFill>
                  <a:schemeClr val="bg1"/>
                </a:solidFill>
              </a:rPr>
              <a:t>Pupils are confident to share their ideas and thoughts with others knowing that they are in a safe learning environment and their opinion is respected. </a:t>
            </a:r>
            <a:endParaRPr lang="en-GB" sz="1000" dirty="0">
              <a:solidFill>
                <a:schemeClr val="bg1"/>
              </a:solidFill>
            </a:endParaRPr>
          </a:p>
          <a:p>
            <a:r>
              <a:rPr lang="en-US" sz="1000" dirty="0">
                <a:solidFill>
                  <a:schemeClr val="bg1"/>
                </a:solidFill>
              </a:rPr>
              <a:t>Pupils begin to learn how to articulate their ideas more clearly for an audience. This is developed through the use of weekly ‘Book Club’ in a whole class setting. </a:t>
            </a:r>
            <a:endParaRPr lang="en-GB" sz="1000" dirty="0">
              <a:solidFill>
                <a:schemeClr val="bg1"/>
              </a:solidFill>
            </a:endParaRPr>
          </a:p>
        </p:txBody>
      </p:sp>
      <p:sp>
        <p:nvSpPr>
          <p:cNvPr id="48" name="Rectangle 47">
            <a:extLst>
              <a:ext uri="{FF2B5EF4-FFF2-40B4-BE49-F238E27FC236}">
                <a16:creationId xmlns:a16="http://schemas.microsoft.com/office/drawing/2014/main" id="{85B756CF-F5C1-4016-8F76-0C89B5FDDB72}"/>
              </a:ext>
            </a:extLst>
          </p:cNvPr>
          <p:cNvSpPr/>
          <p:nvPr/>
        </p:nvSpPr>
        <p:spPr>
          <a:xfrm>
            <a:off x="515524" y="3368827"/>
            <a:ext cx="2898282" cy="667656"/>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Rectangle 49">
            <a:extLst>
              <a:ext uri="{FF2B5EF4-FFF2-40B4-BE49-F238E27FC236}">
                <a16:creationId xmlns:a16="http://schemas.microsoft.com/office/drawing/2014/main" id="{D5EE37CE-CCAF-44BB-8F52-97AF0742173B}"/>
              </a:ext>
            </a:extLst>
          </p:cNvPr>
          <p:cNvSpPr/>
          <p:nvPr/>
        </p:nvSpPr>
        <p:spPr>
          <a:xfrm>
            <a:off x="515524" y="4038911"/>
            <a:ext cx="2898282" cy="2108383"/>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FBF14AE7-5349-4B33-B94E-4E4D33F18143}"/>
              </a:ext>
            </a:extLst>
          </p:cNvPr>
          <p:cNvSpPr txBox="1"/>
          <p:nvPr/>
        </p:nvSpPr>
        <p:spPr>
          <a:xfrm>
            <a:off x="1139283" y="3415509"/>
            <a:ext cx="2234715" cy="584775"/>
          </a:xfrm>
          <a:prstGeom prst="rect">
            <a:avLst/>
          </a:prstGeom>
          <a:noFill/>
        </p:spPr>
        <p:txBody>
          <a:bodyPr wrap="square" rtlCol="0">
            <a:spAutoFit/>
          </a:bodyPr>
          <a:lstStyle/>
          <a:p>
            <a:pPr algn="ctr"/>
            <a:r>
              <a:rPr lang="en-GB" sz="1600" b="1" dirty="0">
                <a:solidFill>
                  <a:schemeClr val="bg1"/>
                </a:solidFill>
                <a:latin typeface="Century Gothic" panose="020B0502020202020204" pitchFamily="34" charset="0"/>
              </a:rPr>
              <a:t>KNOWLEDGE</a:t>
            </a:r>
          </a:p>
          <a:p>
            <a:pPr algn="ctr"/>
            <a:r>
              <a:rPr lang="en-GB" sz="1600" b="1" dirty="0">
                <a:solidFill>
                  <a:schemeClr val="bg1"/>
                </a:solidFill>
                <a:latin typeface="Century Gothic" panose="020B0502020202020204" pitchFamily="34" charset="0"/>
              </a:rPr>
              <a:t> SEEKER AND KEEPER</a:t>
            </a:r>
          </a:p>
        </p:txBody>
      </p:sp>
      <p:sp>
        <p:nvSpPr>
          <p:cNvPr id="54" name="TextBox 53">
            <a:extLst>
              <a:ext uri="{FF2B5EF4-FFF2-40B4-BE49-F238E27FC236}">
                <a16:creationId xmlns:a16="http://schemas.microsoft.com/office/drawing/2014/main" id="{CE2365D4-2FE3-4AF9-BD9E-712CA14FF31A}"/>
              </a:ext>
            </a:extLst>
          </p:cNvPr>
          <p:cNvSpPr txBox="1"/>
          <p:nvPr/>
        </p:nvSpPr>
        <p:spPr>
          <a:xfrm>
            <a:off x="531848" y="4085215"/>
            <a:ext cx="2923849" cy="2092881"/>
          </a:xfrm>
          <a:prstGeom prst="rect">
            <a:avLst/>
          </a:prstGeom>
          <a:noFill/>
        </p:spPr>
        <p:txBody>
          <a:bodyPr wrap="square" rtlCol="0">
            <a:spAutoFit/>
          </a:bodyPr>
          <a:lstStyle/>
          <a:p>
            <a:r>
              <a:rPr lang="en-US" sz="1000" dirty="0">
                <a:solidFill>
                  <a:schemeClr val="bg1"/>
                </a:solidFill>
              </a:rPr>
              <a:t>Pupils are curious about unfamiliar words and seek to find out their definition by asking their teacher, using a dictionary or reading around the word to apply context.</a:t>
            </a:r>
            <a:endParaRPr lang="en-GB" sz="1000" dirty="0">
              <a:solidFill>
                <a:schemeClr val="bg1"/>
              </a:solidFill>
            </a:endParaRPr>
          </a:p>
          <a:p>
            <a:r>
              <a:rPr lang="en-US" sz="1000" dirty="0">
                <a:solidFill>
                  <a:schemeClr val="bg1"/>
                </a:solidFill>
              </a:rPr>
              <a:t>Pupils are encouraged to question the characters in their text and ask questions about their understanding of the story. </a:t>
            </a:r>
            <a:endParaRPr lang="en-GB" sz="1000" dirty="0">
              <a:solidFill>
                <a:schemeClr val="bg1"/>
              </a:solidFill>
            </a:endParaRPr>
          </a:p>
          <a:p>
            <a:r>
              <a:rPr lang="en-US" sz="1000" dirty="0">
                <a:solidFill>
                  <a:schemeClr val="bg1"/>
                </a:solidFill>
              </a:rPr>
              <a:t>Pupils recall their </a:t>
            </a:r>
            <a:r>
              <a:rPr lang="en-US" sz="1000" dirty="0" err="1">
                <a:solidFill>
                  <a:schemeClr val="bg1"/>
                </a:solidFill>
              </a:rPr>
              <a:t>favourite</a:t>
            </a:r>
            <a:r>
              <a:rPr lang="en-US" sz="1000" dirty="0">
                <a:solidFill>
                  <a:schemeClr val="bg1"/>
                </a:solidFill>
              </a:rPr>
              <a:t> stories, poems and texts and can retell a number of fairy tales.</a:t>
            </a:r>
            <a:endParaRPr lang="en-GB" sz="1000" dirty="0">
              <a:solidFill>
                <a:schemeClr val="bg1"/>
              </a:solidFill>
            </a:endParaRPr>
          </a:p>
          <a:p>
            <a:r>
              <a:rPr lang="en-US" sz="1000" dirty="0">
                <a:solidFill>
                  <a:schemeClr val="bg1"/>
                </a:solidFill>
              </a:rPr>
              <a:t>Pupils view reading as a skill which will allow them to uncover new facts and stories. They know that reading will help them throughout their life so they are enthused to improve. </a:t>
            </a:r>
            <a:endParaRPr lang="en-GB" sz="1000" dirty="0">
              <a:solidFill>
                <a:schemeClr val="bg1"/>
              </a:solidFill>
            </a:endParaRPr>
          </a:p>
        </p:txBody>
      </p:sp>
      <p:sp>
        <p:nvSpPr>
          <p:cNvPr id="56" name="Rectangle 55">
            <a:extLst>
              <a:ext uri="{FF2B5EF4-FFF2-40B4-BE49-F238E27FC236}">
                <a16:creationId xmlns:a16="http://schemas.microsoft.com/office/drawing/2014/main" id="{AFF24019-8CFE-4E3D-A6AE-336AFCFDB7EF}"/>
              </a:ext>
            </a:extLst>
          </p:cNvPr>
          <p:cNvSpPr/>
          <p:nvPr/>
        </p:nvSpPr>
        <p:spPr>
          <a:xfrm>
            <a:off x="3516894" y="3372864"/>
            <a:ext cx="2888911" cy="798819"/>
          </a:xfrm>
          <a:prstGeom prst="rect">
            <a:avLst/>
          </a:prstGeom>
          <a:solidFill>
            <a:srgbClr val="321C4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Rectangle 57">
            <a:extLst>
              <a:ext uri="{FF2B5EF4-FFF2-40B4-BE49-F238E27FC236}">
                <a16:creationId xmlns:a16="http://schemas.microsoft.com/office/drawing/2014/main" id="{8107A942-386D-4F8E-9998-BB5F317104A1}"/>
              </a:ext>
            </a:extLst>
          </p:cNvPr>
          <p:cNvSpPr/>
          <p:nvPr/>
        </p:nvSpPr>
        <p:spPr>
          <a:xfrm>
            <a:off x="3516894" y="4106101"/>
            <a:ext cx="2888911" cy="2173964"/>
          </a:xfrm>
          <a:prstGeom prst="rect">
            <a:avLst/>
          </a:prstGeom>
          <a:solidFill>
            <a:srgbClr val="4A296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TextBox 59">
            <a:extLst>
              <a:ext uri="{FF2B5EF4-FFF2-40B4-BE49-F238E27FC236}">
                <a16:creationId xmlns:a16="http://schemas.microsoft.com/office/drawing/2014/main" id="{401977FB-59C1-4545-AF09-C6AE52C9B153}"/>
              </a:ext>
            </a:extLst>
          </p:cNvPr>
          <p:cNvSpPr txBox="1"/>
          <p:nvPr/>
        </p:nvSpPr>
        <p:spPr>
          <a:xfrm>
            <a:off x="3803632" y="3468194"/>
            <a:ext cx="2602173" cy="584775"/>
          </a:xfrm>
          <a:prstGeom prst="rect">
            <a:avLst/>
          </a:prstGeom>
          <a:noFill/>
        </p:spPr>
        <p:txBody>
          <a:bodyPr wrap="square" rtlCol="0">
            <a:spAutoFit/>
          </a:bodyPr>
          <a:lstStyle/>
          <a:p>
            <a:pPr algn="ctr"/>
            <a:r>
              <a:rPr lang="en-GB" sz="1600" b="1" dirty="0">
                <a:solidFill>
                  <a:schemeClr val="bg1"/>
                </a:solidFill>
                <a:latin typeface="Century Gothic" panose="020B0502020202020204" pitchFamily="34" charset="0"/>
              </a:rPr>
              <a:t>RESEPECTFUL </a:t>
            </a:r>
          </a:p>
          <a:p>
            <a:pPr algn="ctr"/>
            <a:r>
              <a:rPr lang="en-GB" sz="1600" b="1" dirty="0">
                <a:solidFill>
                  <a:schemeClr val="bg1"/>
                </a:solidFill>
                <a:latin typeface="Century Gothic" panose="020B0502020202020204" pitchFamily="34" charset="0"/>
              </a:rPr>
              <a:t>AND CARING</a:t>
            </a:r>
          </a:p>
        </p:txBody>
      </p:sp>
      <p:sp>
        <p:nvSpPr>
          <p:cNvPr id="62" name="TextBox 61">
            <a:extLst>
              <a:ext uri="{FF2B5EF4-FFF2-40B4-BE49-F238E27FC236}">
                <a16:creationId xmlns:a16="http://schemas.microsoft.com/office/drawing/2014/main" id="{0833867C-9132-4ECD-8A80-899A0BD598A2}"/>
              </a:ext>
            </a:extLst>
          </p:cNvPr>
          <p:cNvSpPr txBox="1"/>
          <p:nvPr/>
        </p:nvSpPr>
        <p:spPr>
          <a:xfrm>
            <a:off x="3591327" y="4449079"/>
            <a:ext cx="2736081" cy="1631216"/>
          </a:xfrm>
          <a:prstGeom prst="rect">
            <a:avLst/>
          </a:prstGeom>
          <a:noFill/>
        </p:spPr>
        <p:txBody>
          <a:bodyPr wrap="square" rtlCol="0">
            <a:spAutoFit/>
          </a:bodyPr>
          <a:lstStyle/>
          <a:p>
            <a:r>
              <a:rPr lang="en-US" sz="1000" dirty="0">
                <a:solidFill>
                  <a:schemeClr val="bg1"/>
                </a:solidFill>
              </a:rPr>
              <a:t>Pupils begin to appreciate that their peers may have an opinion different to their own about a shared text. </a:t>
            </a:r>
            <a:endParaRPr lang="en-GB" sz="1000" dirty="0">
              <a:solidFill>
                <a:schemeClr val="bg1"/>
              </a:solidFill>
            </a:endParaRPr>
          </a:p>
          <a:p>
            <a:r>
              <a:rPr lang="en-US" sz="1000" dirty="0">
                <a:solidFill>
                  <a:schemeClr val="bg1"/>
                </a:solidFill>
              </a:rPr>
              <a:t>Pupils consider how a character may be feeling and can apply a basic level of empathy. </a:t>
            </a:r>
            <a:endParaRPr lang="en-GB" sz="1000" dirty="0">
              <a:solidFill>
                <a:schemeClr val="bg1"/>
              </a:solidFill>
            </a:endParaRPr>
          </a:p>
          <a:p>
            <a:r>
              <a:rPr lang="en-US" sz="1000" dirty="0">
                <a:solidFill>
                  <a:schemeClr val="bg1"/>
                </a:solidFill>
              </a:rPr>
              <a:t>Pupils understand that books should be handled with care and respect. </a:t>
            </a:r>
            <a:endParaRPr lang="en-GB" sz="1000" dirty="0">
              <a:solidFill>
                <a:schemeClr val="bg1"/>
              </a:solidFill>
            </a:endParaRPr>
          </a:p>
          <a:p>
            <a:r>
              <a:rPr lang="en-US" sz="1000" dirty="0">
                <a:solidFill>
                  <a:schemeClr val="bg1"/>
                </a:solidFill>
              </a:rPr>
              <a:t>Pupils are introduced to a range of authors and stories from around the world to appreciate other cultures. </a:t>
            </a:r>
            <a:endParaRPr lang="en-GB" sz="1000" dirty="0">
              <a:solidFill>
                <a:schemeClr val="bg1"/>
              </a:solidFill>
            </a:endParaRPr>
          </a:p>
        </p:txBody>
      </p:sp>
      <p:sp>
        <p:nvSpPr>
          <p:cNvPr id="64" name="Rectangle 63">
            <a:extLst>
              <a:ext uri="{FF2B5EF4-FFF2-40B4-BE49-F238E27FC236}">
                <a16:creationId xmlns:a16="http://schemas.microsoft.com/office/drawing/2014/main" id="{09147D48-6D5F-46CE-93DB-B9B3BA94902A}"/>
              </a:ext>
            </a:extLst>
          </p:cNvPr>
          <p:cNvSpPr/>
          <p:nvPr/>
        </p:nvSpPr>
        <p:spPr>
          <a:xfrm>
            <a:off x="6518830" y="3475679"/>
            <a:ext cx="2926396" cy="2513710"/>
          </a:xfrm>
          <a:prstGeom prst="rect">
            <a:avLst/>
          </a:prstGeom>
          <a:solidFill>
            <a:srgbClr val="00837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65336974-CA64-4CAF-B91D-49965CA1DA6E}"/>
              </a:ext>
            </a:extLst>
          </p:cNvPr>
          <p:cNvSpPr txBox="1"/>
          <p:nvPr/>
        </p:nvSpPr>
        <p:spPr>
          <a:xfrm>
            <a:off x="6742474" y="3839567"/>
            <a:ext cx="2602173" cy="1384995"/>
          </a:xfrm>
          <a:prstGeom prst="rect">
            <a:avLst/>
          </a:prstGeom>
          <a:noFill/>
        </p:spPr>
        <p:txBody>
          <a:bodyPr wrap="square" rtlCol="0">
            <a:spAutoFit/>
          </a:bodyPr>
          <a:lstStyle/>
          <a:p>
            <a:pPr algn="ctr"/>
            <a:r>
              <a:rPr lang="en-GB" b="1" dirty="0">
                <a:solidFill>
                  <a:schemeClr val="bg1"/>
                </a:solidFill>
              </a:rPr>
              <a:t>Key Stage One </a:t>
            </a:r>
          </a:p>
          <a:p>
            <a:pPr algn="ctr"/>
            <a:r>
              <a:rPr lang="en-GB" b="1" dirty="0">
                <a:solidFill>
                  <a:schemeClr val="bg1"/>
                </a:solidFill>
              </a:rPr>
              <a:t>Reading </a:t>
            </a:r>
            <a:endParaRPr lang="en-GB" dirty="0">
              <a:solidFill>
                <a:schemeClr val="bg1"/>
              </a:solidFill>
            </a:endParaRPr>
          </a:p>
          <a:p>
            <a:pPr algn="ctr"/>
            <a:endParaRPr lang="en-GB" sz="1600" b="1" dirty="0">
              <a:solidFill>
                <a:schemeClr val="bg1"/>
              </a:solidFill>
              <a:latin typeface="Century Gothic" panose="020B0502020202020204" pitchFamily="34" charset="0"/>
            </a:endParaRPr>
          </a:p>
          <a:p>
            <a:pPr algn="ctr"/>
            <a:r>
              <a:rPr lang="en-GB" sz="1600" b="1" dirty="0">
                <a:solidFill>
                  <a:schemeClr val="bg1"/>
                </a:solidFill>
                <a:latin typeface="Century Gothic" panose="020B0502020202020204" pitchFamily="34" charset="0"/>
              </a:rPr>
              <a:t>Learner Profile</a:t>
            </a:r>
          </a:p>
          <a:p>
            <a:pPr algn="ctr"/>
            <a:endParaRPr lang="en-GB" sz="1600" b="1" dirty="0">
              <a:solidFill>
                <a:schemeClr val="bg1"/>
              </a:solidFill>
              <a:latin typeface="Century Gothic" panose="020B0502020202020204" pitchFamily="34" charset="0"/>
            </a:endParaRPr>
          </a:p>
        </p:txBody>
      </p:sp>
      <p:pic>
        <p:nvPicPr>
          <p:cNvPr id="72" name="Picture 71" descr="A drawing of a face&#10;&#10;Description automatically generated">
            <a:extLst>
              <a:ext uri="{FF2B5EF4-FFF2-40B4-BE49-F238E27FC236}">
                <a16:creationId xmlns:a16="http://schemas.microsoft.com/office/drawing/2014/main" id="{3291E540-235C-4262-9ACD-8DB7519516C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69643" y="6197508"/>
            <a:ext cx="1246905" cy="451038"/>
          </a:xfrm>
          <a:prstGeom prst="rect">
            <a:avLst/>
          </a:prstGeom>
        </p:spPr>
      </p:pic>
      <p:pic>
        <p:nvPicPr>
          <p:cNvPr id="3" name="Picture 2" descr="A close up of a logo&#10;&#10;Description automatically generated">
            <a:extLst>
              <a:ext uri="{FF2B5EF4-FFF2-40B4-BE49-F238E27FC236}">
                <a16:creationId xmlns:a16="http://schemas.microsoft.com/office/drawing/2014/main" id="{3BE2CB83-8A21-4698-ABDF-BD711463E2C3}"/>
              </a:ext>
            </a:extLst>
          </p:cNvPr>
          <p:cNvPicPr>
            <a:picLocks noChangeAspect="1"/>
          </p:cNvPicPr>
          <p:nvPr/>
        </p:nvPicPr>
        <p:blipFill rotWithShape="1">
          <a:blip r:embed="rId3">
            <a:extLst>
              <a:ext uri="{28A0092B-C50C-407E-A947-70E740481C1C}">
                <a14:useLocalDpi xmlns:a14="http://schemas.microsoft.com/office/drawing/2010/main" val="0"/>
              </a:ext>
            </a:extLst>
          </a:blip>
          <a:srcRect l="79689" t="1978" r="859" b="1219"/>
          <a:stretch/>
        </p:blipFill>
        <p:spPr>
          <a:xfrm>
            <a:off x="6597157" y="378071"/>
            <a:ext cx="568857" cy="667656"/>
          </a:xfrm>
          <a:prstGeom prst="rect">
            <a:avLst/>
          </a:prstGeom>
        </p:spPr>
      </p:pic>
      <p:pic>
        <p:nvPicPr>
          <p:cNvPr id="2" name="Picture 1" descr="A close up of a logo&#10;&#10;Description automatically generated">
            <a:extLst>
              <a:ext uri="{FF2B5EF4-FFF2-40B4-BE49-F238E27FC236}">
                <a16:creationId xmlns:a16="http://schemas.microsoft.com/office/drawing/2014/main" id="{61845A09-C11B-4668-8706-C31F6F777026}"/>
              </a:ext>
            </a:extLst>
          </p:cNvPr>
          <p:cNvPicPr>
            <a:picLocks noChangeAspect="1"/>
          </p:cNvPicPr>
          <p:nvPr/>
        </p:nvPicPr>
        <p:blipFill rotWithShape="1">
          <a:blip r:embed="rId3">
            <a:extLst>
              <a:ext uri="{28A0092B-C50C-407E-A947-70E740481C1C}">
                <a14:useLocalDpi xmlns:a14="http://schemas.microsoft.com/office/drawing/2010/main" val="0"/>
              </a:ext>
            </a:extLst>
          </a:blip>
          <a:srcRect t="941" r="78670"/>
          <a:stretch/>
        </p:blipFill>
        <p:spPr>
          <a:xfrm>
            <a:off x="572090" y="3420255"/>
            <a:ext cx="623762" cy="683215"/>
          </a:xfrm>
          <a:prstGeom prst="rect">
            <a:avLst/>
          </a:prstGeom>
        </p:spPr>
      </p:pic>
      <p:pic>
        <p:nvPicPr>
          <p:cNvPr id="4" name="Picture 3" descr="A close up of a logo&#10;&#10;Description automatically generated">
            <a:extLst>
              <a:ext uri="{FF2B5EF4-FFF2-40B4-BE49-F238E27FC236}">
                <a16:creationId xmlns:a16="http://schemas.microsoft.com/office/drawing/2014/main" id="{BC19A8BA-BB7D-4C45-A2C4-31EC78838122}"/>
              </a:ext>
            </a:extLst>
          </p:cNvPr>
          <p:cNvPicPr>
            <a:picLocks noChangeAspect="1"/>
          </p:cNvPicPr>
          <p:nvPr/>
        </p:nvPicPr>
        <p:blipFill rotWithShape="1">
          <a:blip r:embed="rId3">
            <a:extLst>
              <a:ext uri="{28A0092B-C50C-407E-A947-70E740481C1C}">
                <a14:useLocalDpi xmlns:a14="http://schemas.microsoft.com/office/drawing/2010/main" val="0"/>
              </a:ext>
            </a:extLst>
          </a:blip>
          <a:srcRect l="19785" r="59049"/>
          <a:stretch/>
        </p:blipFill>
        <p:spPr>
          <a:xfrm>
            <a:off x="565650" y="317454"/>
            <a:ext cx="618978" cy="654399"/>
          </a:xfrm>
          <a:prstGeom prst="rect">
            <a:avLst/>
          </a:prstGeom>
        </p:spPr>
      </p:pic>
      <p:pic>
        <p:nvPicPr>
          <p:cNvPr id="5" name="Picture 4" descr="A close up of a logo&#10;&#10;Description automatically generated">
            <a:extLst>
              <a:ext uri="{FF2B5EF4-FFF2-40B4-BE49-F238E27FC236}">
                <a16:creationId xmlns:a16="http://schemas.microsoft.com/office/drawing/2014/main" id="{E35F6FF5-994A-4D93-B01F-7A12AE975590}"/>
              </a:ext>
            </a:extLst>
          </p:cNvPr>
          <p:cNvPicPr>
            <a:picLocks noChangeAspect="1"/>
          </p:cNvPicPr>
          <p:nvPr/>
        </p:nvPicPr>
        <p:blipFill rotWithShape="1">
          <a:blip r:embed="rId3">
            <a:extLst>
              <a:ext uri="{28A0092B-C50C-407E-A947-70E740481C1C}">
                <a14:useLocalDpi xmlns:a14="http://schemas.microsoft.com/office/drawing/2010/main" val="0"/>
              </a:ext>
            </a:extLst>
          </a:blip>
          <a:srcRect l="39353" t="-5331" r="39439" b="3197"/>
          <a:stretch/>
        </p:blipFill>
        <p:spPr>
          <a:xfrm>
            <a:off x="3597381" y="3398999"/>
            <a:ext cx="620199" cy="704427"/>
          </a:xfrm>
          <a:prstGeom prst="rect">
            <a:avLst/>
          </a:prstGeom>
        </p:spPr>
      </p:pic>
      <p:pic>
        <p:nvPicPr>
          <p:cNvPr id="7" name="Picture 6" descr="A close up of a logo&#10;&#10;Description automatically generated">
            <a:extLst>
              <a:ext uri="{FF2B5EF4-FFF2-40B4-BE49-F238E27FC236}">
                <a16:creationId xmlns:a16="http://schemas.microsoft.com/office/drawing/2014/main" id="{C9BAFD83-0D15-4E55-86F8-CA4BCA26D4C2}"/>
              </a:ext>
            </a:extLst>
          </p:cNvPr>
          <p:cNvPicPr>
            <a:picLocks noChangeAspect="1"/>
          </p:cNvPicPr>
          <p:nvPr/>
        </p:nvPicPr>
        <p:blipFill rotWithShape="1">
          <a:blip r:embed="rId3">
            <a:extLst>
              <a:ext uri="{28A0092B-C50C-407E-A947-70E740481C1C}">
                <a14:useLocalDpi xmlns:a14="http://schemas.microsoft.com/office/drawing/2010/main" val="0"/>
              </a:ext>
            </a:extLst>
          </a:blip>
          <a:srcRect l="59681" t="3197" r="20293" b="-1360"/>
          <a:stretch/>
        </p:blipFill>
        <p:spPr>
          <a:xfrm>
            <a:off x="3616125" y="378071"/>
            <a:ext cx="585627" cy="677026"/>
          </a:xfrm>
          <a:prstGeom prst="rect">
            <a:avLst/>
          </a:prstGeom>
        </p:spPr>
      </p:pic>
      <p:pic>
        <p:nvPicPr>
          <p:cNvPr id="8" name="Picture 7" descr="A close up of a logo&#10;&#10;Description automatically generated">
            <a:extLst>
              <a:ext uri="{FF2B5EF4-FFF2-40B4-BE49-F238E27FC236}">
                <a16:creationId xmlns:a16="http://schemas.microsoft.com/office/drawing/2014/main" id="{DED60174-6090-43C4-B797-4B33B3ADE9B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89452" y="6178096"/>
            <a:ext cx="2924354" cy="689706"/>
          </a:xfrm>
          <a:prstGeom prst="rect">
            <a:avLst/>
          </a:prstGeom>
        </p:spPr>
      </p:pic>
    </p:spTree>
    <p:extLst>
      <p:ext uri="{BB962C8B-B14F-4D97-AF65-F5344CB8AC3E}">
        <p14:creationId xmlns:p14="http://schemas.microsoft.com/office/powerpoint/2010/main" val="346281077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8d60abc3-1965-4209-8877-be5278f47fb9">
      <Terms xmlns="http://schemas.microsoft.com/office/infopath/2007/PartnerControls"/>
    </lcf76f155ced4ddcb4097134ff3c332f>
    <TaxCatchAll xmlns="2236598e-c34d-4e47-a51e-bb5ab759c902" xsi:nil="true"/>
    <laskdjflsdkjf xmlns="8d60abc3-1965-4209-8877-be5278f47fb9"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93CDDC75665754BA290BE09E998D42B" ma:contentTypeVersion="20" ma:contentTypeDescription="Create a new document." ma:contentTypeScope="" ma:versionID="95e371437b66e26f30ad91d4997eacc5">
  <xsd:schema xmlns:xsd="http://www.w3.org/2001/XMLSchema" xmlns:xs="http://www.w3.org/2001/XMLSchema" xmlns:p="http://schemas.microsoft.com/office/2006/metadata/properties" xmlns:ns2="8d60abc3-1965-4209-8877-be5278f47fb9" xmlns:ns3="2236598e-c34d-4e47-a51e-bb5ab759c902" targetNamespace="http://schemas.microsoft.com/office/2006/metadata/properties" ma:root="true" ma:fieldsID="08e12976b050ebe59b0de5e6e4825f79" ns2:_="" ns3:_="">
    <xsd:import namespace="8d60abc3-1965-4209-8877-be5278f47fb9"/>
    <xsd:import namespace="2236598e-c34d-4e47-a51e-bb5ab759c90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MediaServiceDateTaken" minOccurs="0"/>
                <xsd:element ref="ns2:MediaServiceLocation" minOccurs="0"/>
                <xsd:element ref="ns2:MediaLengthInSeconds" minOccurs="0"/>
                <xsd:element ref="ns2:lcf76f155ced4ddcb4097134ff3c332f" minOccurs="0"/>
                <xsd:element ref="ns3:TaxCatchAll" minOccurs="0"/>
                <xsd:element ref="ns2:MediaServiceObjectDetectorVersions" minOccurs="0"/>
                <xsd:element ref="ns2:laskdjflsdkjf"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60abc3-1965-4209-8877-be5278f47fb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ternalName="MediaServiceDateTaken" ma:readOnly="true">
      <xsd:simpleType>
        <xsd:restriction base="dms:Text"/>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999b3a70-69d8-49fb-b77f-ac6852aaf498"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laskdjflsdkjf" ma:index="25" nillable="true" ma:displayName="laskdjflsdkjf" ma:format="Dropdown" ma:internalName="laskdjflsdkjf">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2236598e-c34d-4e47-a51e-bb5ab759c90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19a4d8d-6045-4098-bc1c-3a52d3b6e666}" ma:internalName="TaxCatchAll" ma:showField="CatchAllData" ma:web="2236598e-c34d-4e47-a51e-bb5ab759c90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32225D-3227-496F-909E-DC42499BEF71}">
  <ds:schemaRefs>
    <ds:schemaRef ds:uri="http://schemas.microsoft.com/office/2006/metadata/properties"/>
    <ds:schemaRef ds:uri="http://schemas.microsoft.com/office/infopath/2007/PartnerControls"/>
    <ds:schemaRef ds:uri="8d60abc3-1965-4209-8877-be5278f47fb9"/>
    <ds:schemaRef ds:uri="2236598e-c34d-4e47-a51e-bb5ab759c902"/>
  </ds:schemaRefs>
</ds:datastoreItem>
</file>

<file path=customXml/itemProps2.xml><?xml version="1.0" encoding="utf-8"?>
<ds:datastoreItem xmlns:ds="http://schemas.openxmlformats.org/officeDocument/2006/customXml" ds:itemID="{820EA87E-6D75-454C-942E-352A3CA84BC8}">
  <ds:schemaRefs>
    <ds:schemaRef ds:uri="http://schemas.microsoft.com/sharepoint/v3/contenttype/forms"/>
  </ds:schemaRefs>
</ds:datastoreItem>
</file>

<file path=customXml/itemProps3.xml><?xml version="1.0" encoding="utf-8"?>
<ds:datastoreItem xmlns:ds="http://schemas.openxmlformats.org/officeDocument/2006/customXml" ds:itemID="{E953896D-EB05-41CB-BCD4-017B7C3A542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d60abc3-1965-4209-8877-be5278f47fb9"/>
    <ds:schemaRef ds:uri="2236598e-c34d-4e47-a51e-bb5ab759c90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52</TotalTime>
  <Words>515</Words>
  <Application>Microsoft Office PowerPoint</Application>
  <PresentationFormat>A4 Paper (210x297 mm)</PresentationFormat>
  <Paragraphs>35</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Luke Armer</dc:creator>
  <cp:lastModifiedBy>Emily Smith</cp:lastModifiedBy>
  <cp:revision>42</cp:revision>
  <dcterms:created xsi:type="dcterms:W3CDTF">2020-07-16T10:10:21Z</dcterms:created>
  <dcterms:modified xsi:type="dcterms:W3CDTF">2023-11-13T21:13:56Z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0x010100193CDDC75665754BA290BE09E998D42B</vt:lpwstr>
  </property>
  <property fmtid="{D5CDD505-2E9C-101B-9397-08002B2CF9AE}" pid="3" name="MediaServiceImageTags">
    <vt:lpwstr/>
  </property>
</Properties>
</file>