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7E"/>
    <a:srgbClr val="4A2960"/>
    <a:srgbClr val="321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7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57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28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65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28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19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16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04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21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21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10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880C-7EF1-480B-89D8-8DFA20727484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61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6B0E98-4276-4938-B80B-1601B0027693}"/>
              </a:ext>
            </a:extLst>
          </p:cNvPr>
          <p:cNvSpPr/>
          <p:nvPr/>
        </p:nvSpPr>
        <p:spPr>
          <a:xfrm>
            <a:off x="515524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FB5DC6-9873-4429-BE9B-4188A39E4DCC}"/>
              </a:ext>
            </a:extLst>
          </p:cNvPr>
          <p:cNvSpPr/>
          <p:nvPr/>
        </p:nvSpPr>
        <p:spPr>
          <a:xfrm>
            <a:off x="515524" y="985109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68426EF-C718-44C8-A8F4-88FFBDEEBDBA}"/>
              </a:ext>
            </a:extLst>
          </p:cNvPr>
          <p:cNvSpPr txBox="1"/>
          <p:nvPr/>
        </p:nvSpPr>
        <p:spPr>
          <a:xfrm>
            <a:off x="955555" y="400333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IMAGINATIVE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CREATIVE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DCD9057-1A92-4960-8B22-127DC81CF2BE}"/>
              </a:ext>
            </a:extLst>
          </p:cNvPr>
          <p:cNvSpPr txBox="1"/>
          <p:nvPr/>
        </p:nvSpPr>
        <p:spPr>
          <a:xfrm>
            <a:off x="3670110" y="408766"/>
            <a:ext cx="260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IMAGINATIVE AND CREATIVE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530A6C-5827-4C35-B036-E457473D852B}"/>
              </a:ext>
            </a:extLst>
          </p:cNvPr>
          <p:cNvSpPr txBox="1"/>
          <p:nvPr/>
        </p:nvSpPr>
        <p:spPr>
          <a:xfrm>
            <a:off x="650542" y="1031674"/>
            <a:ext cx="260217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Pupils use a variety of ways to approach and tackle problems and investigations. 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think around a problem and use previous knowledge to support their ideas.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will use a variety of manipulatives and pictorial images to support their learning and to support them in showing their understanding.</a:t>
            </a:r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F6DB8BD-FAB8-4620-BE7F-9BAFF461B1F8}"/>
              </a:ext>
            </a:extLst>
          </p:cNvPr>
          <p:cNvSpPr/>
          <p:nvPr/>
        </p:nvSpPr>
        <p:spPr>
          <a:xfrm>
            <a:off x="3516895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4A4EDC4-80FA-4AE2-9F9E-D5A854FDE66B}"/>
              </a:ext>
            </a:extLst>
          </p:cNvPr>
          <p:cNvSpPr/>
          <p:nvPr/>
        </p:nvSpPr>
        <p:spPr>
          <a:xfrm>
            <a:off x="3516895" y="985109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91D165D-0AD5-4E2B-9379-EA11B2AF3842}"/>
              </a:ext>
            </a:extLst>
          </p:cNvPr>
          <p:cNvSpPr txBox="1"/>
          <p:nvPr/>
        </p:nvSpPr>
        <p:spPr>
          <a:xfrm>
            <a:off x="3876647" y="408765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MOTIVATED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AND RESILIENT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9333C38-A546-43A0-9995-C30B03F0980A}"/>
              </a:ext>
            </a:extLst>
          </p:cNvPr>
          <p:cNvSpPr txBox="1"/>
          <p:nvPr/>
        </p:nvSpPr>
        <p:spPr>
          <a:xfrm>
            <a:off x="3616125" y="1013568"/>
            <a:ext cx="275538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Pupils understand that </a:t>
            </a:r>
            <a:r>
              <a:rPr lang="en-US" sz="1000" dirty="0" err="1">
                <a:solidFill>
                  <a:schemeClr val="bg1"/>
                </a:solidFill>
              </a:rPr>
              <a:t>maths</a:t>
            </a:r>
            <a:r>
              <a:rPr lang="en-US" sz="1000" dirty="0">
                <a:solidFill>
                  <a:schemeClr val="bg1"/>
                </a:solidFill>
              </a:rPr>
              <a:t> learning is about </a:t>
            </a:r>
            <a:r>
              <a:rPr lang="en-US" sz="1000" b="1" i="1" dirty="0">
                <a:solidFill>
                  <a:schemeClr val="bg1"/>
                </a:solidFill>
              </a:rPr>
              <a:t>finding the answer</a:t>
            </a:r>
            <a:r>
              <a:rPr lang="en-US" sz="1000" dirty="0">
                <a:solidFill>
                  <a:schemeClr val="bg1"/>
                </a:solidFill>
              </a:rPr>
              <a:t>, not the answer itself.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are prepared to make mistakes and view mistakes as positive learning opportunities.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work independently and show a determined attitude when tasks are very challenging.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will carry out weekly </a:t>
            </a:r>
            <a:r>
              <a:rPr lang="en-US" sz="1000" dirty="0" err="1">
                <a:solidFill>
                  <a:schemeClr val="bg1"/>
                </a:solidFill>
              </a:rPr>
              <a:t>maths</a:t>
            </a:r>
            <a:r>
              <a:rPr lang="en-US" sz="1000" dirty="0">
                <a:solidFill>
                  <a:schemeClr val="bg1"/>
                </a:solidFill>
              </a:rPr>
              <a:t> tasks involving factual recall to develop fluency and investigation to develop problem-solving and reasoning.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528C750-AD4E-4679-8CA9-AC3CE1D26506}"/>
              </a:ext>
            </a:extLst>
          </p:cNvPr>
          <p:cNvSpPr/>
          <p:nvPr/>
        </p:nvSpPr>
        <p:spPr>
          <a:xfrm>
            <a:off x="6518266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6645384-16C3-4D73-9305-8082CE52A939}"/>
              </a:ext>
            </a:extLst>
          </p:cNvPr>
          <p:cNvSpPr/>
          <p:nvPr/>
        </p:nvSpPr>
        <p:spPr>
          <a:xfrm>
            <a:off x="6518266" y="985109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332A0D3-6DB7-499E-AF61-55C381E9870A}"/>
              </a:ext>
            </a:extLst>
          </p:cNvPr>
          <p:cNvSpPr txBox="1"/>
          <p:nvPr/>
        </p:nvSpPr>
        <p:spPr>
          <a:xfrm>
            <a:off x="6957789" y="387078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COMMUNICATOR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COLLABORATOR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4846BBC-854C-44F0-AA93-0069A2455D1D}"/>
              </a:ext>
            </a:extLst>
          </p:cNvPr>
          <p:cNvSpPr txBox="1"/>
          <p:nvPr/>
        </p:nvSpPr>
        <p:spPr>
          <a:xfrm>
            <a:off x="6666320" y="1044596"/>
            <a:ext cx="260217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Pupils will learn about turn-taking and good listening when working with a partner and in whole-class discussions.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 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will understand that everyone learns at different rates and will respect the views of others.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 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reflect on and make improvements in their learning based on the thoughts and ideas of others.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B756CF-F5C1-4016-8F76-0C89B5FDDB72}"/>
              </a:ext>
            </a:extLst>
          </p:cNvPr>
          <p:cNvSpPr/>
          <p:nvPr/>
        </p:nvSpPr>
        <p:spPr>
          <a:xfrm>
            <a:off x="515524" y="3213352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5EE37CE-CCAF-44BB-8F52-97AF0742173B}"/>
              </a:ext>
            </a:extLst>
          </p:cNvPr>
          <p:cNvSpPr/>
          <p:nvPr/>
        </p:nvSpPr>
        <p:spPr>
          <a:xfrm>
            <a:off x="515524" y="3881007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BF14AE7-5349-4B33-B94E-4E4D33F18143}"/>
              </a:ext>
            </a:extLst>
          </p:cNvPr>
          <p:cNvSpPr txBox="1"/>
          <p:nvPr/>
        </p:nvSpPr>
        <p:spPr>
          <a:xfrm>
            <a:off x="1139285" y="3254792"/>
            <a:ext cx="2234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KNOWLEDGE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SEEKER AND KEEPER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E2365D4-2FE3-4AF9-BD9E-712CA14FF31A}"/>
              </a:ext>
            </a:extLst>
          </p:cNvPr>
          <p:cNvSpPr txBox="1"/>
          <p:nvPr/>
        </p:nvSpPr>
        <p:spPr>
          <a:xfrm>
            <a:off x="668739" y="3919496"/>
            <a:ext cx="26021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Pupils will ask questions about their </a:t>
            </a:r>
            <a:r>
              <a:rPr lang="en-US" sz="1000" dirty="0" err="1">
                <a:solidFill>
                  <a:schemeClr val="bg1"/>
                </a:solidFill>
              </a:rPr>
              <a:t>maths</a:t>
            </a:r>
            <a:r>
              <a:rPr lang="en-US" sz="1000" dirty="0">
                <a:solidFill>
                  <a:schemeClr val="bg1"/>
                </a:solidFill>
              </a:rPr>
              <a:t> learning and will use their knowledge to apply their mathematical thinking to everyday life.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remember key facts and make connections between them to secure their conceptual and procedural understanding.  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ask their own questions and follow their own lines of enquiry.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FF24019-8CFE-4E3D-A6AE-336AFCFDB7EF}"/>
              </a:ext>
            </a:extLst>
          </p:cNvPr>
          <p:cNvSpPr/>
          <p:nvPr/>
        </p:nvSpPr>
        <p:spPr>
          <a:xfrm>
            <a:off x="3516895" y="3213593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107A942-386D-4F8E-9998-BB5F317104A1}"/>
              </a:ext>
            </a:extLst>
          </p:cNvPr>
          <p:cNvSpPr/>
          <p:nvPr/>
        </p:nvSpPr>
        <p:spPr>
          <a:xfrm>
            <a:off x="3516895" y="3881248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01977FB-59C1-4545-AF09-C6AE52C9B153}"/>
              </a:ext>
            </a:extLst>
          </p:cNvPr>
          <p:cNvSpPr txBox="1"/>
          <p:nvPr/>
        </p:nvSpPr>
        <p:spPr>
          <a:xfrm>
            <a:off x="3813004" y="3327661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RESEPECTFUL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CARING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833867C-9132-4ECD-8A80-899A0BD598A2}"/>
              </a:ext>
            </a:extLst>
          </p:cNvPr>
          <p:cNvSpPr txBox="1"/>
          <p:nvPr/>
        </p:nvSpPr>
        <p:spPr>
          <a:xfrm>
            <a:off x="3670110" y="4042549"/>
            <a:ext cx="260217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Pupils will learn about turn-taking and good listening when working with a partner and in whole-class discussions.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 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will understand that everyone learns at different rates and will respect the views of others.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 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reflect on and make improvements in their learning based on the thoughts and ideas of others.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9147D48-6D5F-46CE-93DB-B9B3BA94902A}"/>
              </a:ext>
            </a:extLst>
          </p:cNvPr>
          <p:cNvSpPr/>
          <p:nvPr/>
        </p:nvSpPr>
        <p:spPr>
          <a:xfrm>
            <a:off x="6537573" y="3213352"/>
            <a:ext cx="2898282" cy="2776037"/>
          </a:xfrm>
          <a:prstGeom prst="rect">
            <a:avLst/>
          </a:prstGeom>
          <a:solidFill>
            <a:srgbClr val="008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5336974-CA64-4CAF-B91D-49965CA1DA6E}"/>
              </a:ext>
            </a:extLst>
          </p:cNvPr>
          <p:cNvSpPr txBox="1"/>
          <p:nvPr/>
        </p:nvSpPr>
        <p:spPr>
          <a:xfrm>
            <a:off x="6612056" y="3881007"/>
            <a:ext cx="26021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Maths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Learner Profile</a:t>
            </a:r>
          </a:p>
          <a:p>
            <a:pPr algn="ctr"/>
            <a:endParaRPr lang="en-GB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2" name="Picture 71" descr="A drawing of a face&#10;&#10;Description automatically generated">
            <a:extLst>
              <a:ext uri="{FF2B5EF4-FFF2-40B4-BE49-F238E27FC236}">
                <a16:creationId xmlns:a16="http://schemas.microsoft.com/office/drawing/2014/main" id="{3291E540-235C-4262-9ACD-8DB7519516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643" y="6197508"/>
            <a:ext cx="1246905" cy="451038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3BE2CB83-8A21-4698-ABDF-BD711463E2C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89" t="1978" r="859" b="1219"/>
          <a:stretch/>
        </p:blipFill>
        <p:spPr>
          <a:xfrm>
            <a:off x="6597157" y="378071"/>
            <a:ext cx="568857" cy="667656"/>
          </a:xfrm>
          <a:prstGeom prst="rect">
            <a:avLst/>
          </a:prstGeom>
        </p:spPr>
      </p:pic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61845A09-C11B-4668-8706-C31F6F7770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1" r="78670"/>
          <a:stretch/>
        </p:blipFill>
        <p:spPr>
          <a:xfrm>
            <a:off x="668739" y="3278443"/>
            <a:ext cx="623762" cy="683215"/>
          </a:xfrm>
          <a:prstGeom prst="rect">
            <a:avLst/>
          </a:prstGeom>
        </p:spPr>
      </p:pic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BC19A8BA-BB7D-4C45-A2C4-31EC788381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85" r="59049"/>
          <a:stretch/>
        </p:blipFill>
        <p:spPr>
          <a:xfrm>
            <a:off x="565650" y="387078"/>
            <a:ext cx="618978" cy="689706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35F6FF5-994A-4D93-B01F-7A12AE97559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53" t="-5331" r="39439" b="3197"/>
          <a:stretch/>
        </p:blipFill>
        <p:spPr>
          <a:xfrm>
            <a:off x="3616125" y="3267836"/>
            <a:ext cx="620199" cy="704427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C9BAFD83-0D15-4E55-86F8-CA4BCA26D4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81" t="3197" r="20293" b="-1360"/>
          <a:stretch/>
        </p:blipFill>
        <p:spPr>
          <a:xfrm>
            <a:off x="3616125" y="378071"/>
            <a:ext cx="585627" cy="677026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ED60174-6090-43C4-B797-4B33B3ADE9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52" y="6070040"/>
            <a:ext cx="2924354" cy="689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810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msChannelId xmlns="26456203-4013-484a-afa9-55b4acfbbf44" xsi:nil="true"/>
    <Invited_Students xmlns="26456203-4013-484a-afa9-55b4acfbbf44" xsi:nil="true"/>
    <Templates xmlns="26456203-4013-484a-afa9-55b4acfbbf44" xsi:nil="true"/>
    <FolderType xmlns="26456203-4013-484a-afa9-55b4acfbbf44" xsi:nil="true"/>
    <CultureName xmlns="26456203-4013-484a-afa9-55b4acfbbf44" xsi:nil="true"/>
    <Students xmlns="26456203-4013-484a-afa9-55b4acfbbf44">
      <UserInfo>
        <DisplayName/>
        <AccountId xsi:nil="true"/>
        <AccountType/>
      </UserInfo>
    </Students>
    <AppVersion xmlns="26456203-4013-484a-afa9-55b4acfbbf44" xsi:nil="true"/>
    <Invited_Teachers xmlns="26456203-4013-484a-afa9-55b4acfbbf44" xsi:nil="true"/>
    <DefaultSectionNames xmlns="26456203-4013-484a-afa9-55b4acfbbf44" xsi:nil="true"/>
    <Is_Collaboration_Space_Locked xmlns="26456203-4013-484a-afa9-55b4acfbbf44" xsi:nil="true"/>
    <Teams_Channel_Section_Location xmlns="26456203-4013-484a-afa9-55b4acfbbf44" xsi:nil="true"/>
    <Math_Settings xmlns="26456203-4013-484a-afa9-55b4acfbbf44" xsi:nil="true"/>
    <Self_Registration_Enabled xmlns="26456203-4013-484a-afa9-55b4acfbbf44" xsi:nil="true"/>
    <Teachers xmlns="26456203-4013-484a-afa9-55b4acfbbf44">
      <UserInfo>
        <DisplayName/>
        <AccountId xsi:nil="true"/>
        <AccountType/>
      </UserInfo>
    </Teachers>
    <Student_Groups xmlns="26456203-4013-484a-afa9-55b4acfbbf44">
      <UserInfo>
        <DisplayName/>
        <AccountId xsi:nil="true"/>
        <AccountType/>
      </UserInfo>
    </Student_Groups>
    <LMS_Mappings xmlns="26456203-4013-484a-afa9-55b4acfbbf44" xsi:nil="true"/>
    <Has_Teacher_Only_SectionGroup xmlns="26456203-4013-484a-afa9-55b4acfbbf44" xsi:nil="true"/>
    <NotebookType xmlns="26456203-4013-484a-afa9-55b4acfbbf44" xsi:nil="true"/>
    <IsNotebookLocked xmlns="26456203-4013-484a-afa9-55b4acfbbf44" xsi:nil="true"/>
    <Owner xmlns="26456203-4013-484a-afa9-55b4acfbbf44">
      <UserInfo>
        <DisplayName/>
        <AccountId xsi:nil="true"/>
        <AccountType/>
      </UserInfo>
    </Owner>
    <Distribution_Groups xmlns="26456203-4013-484a-afa9-55b4acfbbf4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BB7CFECB22624991E21B0C28C18E73" ma:contentTypeVersion="34" ma:contentTypeDescription="Create a new document." ma:contentTypeScope="" ma:versionID="9ad9564e9e067169e4bf56c0ba3efce9">
  <xsd:schema xmlns:xsd="http://www.w3.org/2001/XMLSchema" xmlns:xs="http://www.w3.org/2001/XMLSchema" xmlns:p="http://schemas.microsoft.com/office/2006/metadata/properties" xmlns:ns3="386aa618-3ed1-4533-a6a2-912ca17db207" xmlns:ns4="26456203-4013-484a-afa9-55b4acfbbf44" targetNamespace="http://schemas.microsoft.com/office/2006/metadata/properties" ma:root="true" ma:fieldsID="ecb6b8d3628db36a545ecff7e61c2f3b" ns3:_="" ns4:_="">
    <xsd:import namespace="386aa618-3ed1-4533-a6a2-912ca17db207"/>
    <xsd:import namespace="26456203-4013-484a-afa9-55b4acfbbf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Math_Settings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Distribution_Groups" minOccurs="0"/>
                <xsd:element ref="ns4:LMS_Mapping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6aa618-3ed1-4533-a6a2-912ca17db20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456203-4013-484a-afa9-55b4acfbbf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Teams_Channel_Section_Location" ma:index="41" nillable="true" ma:displayName="Teams Channel Section Location" ma:internalName="Teams_Channel_Section_Loca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0EA87E-6D75-454C-942E-352A3CA84B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32225D-3227-496F-909E-DC42499BEF71}">
  <ds:schemaRefs>
    <ds:schemaRef ds:uri="386aa618-3ed1-4533-a6a2-912ca17db20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6456203-4013-484a-afa9-55b4acfbbf4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6574971-B4C0-499A-BA2B-9C61D22339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6aa618-3ed1-4533-a6a2-912ca17db207"/>
    <ds:schemaRef ds:uri="26456203-4013-484a-afa9-55b4acfbb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228</Words>
  <Application>Microsoft Office PowerPoint</Application>
  <PresentationFormat>A4 Paper (210x297 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Armer</dc:creator>
  <cp:lastModifiedBy>Sarah Stirk</cp:lastModifiedBy>
  <cp:revision>12</cp:revision>
  <dcterms:created xsi:type="dcterms:W3CDTF">2020-07-16T10:10:21Z</dcterms:created>
  <dcterms:modified xsi:type="dcterms:W3CDTF">2020-11-30T20:33:32Z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0x010100A6BB7CFECB22624991E21B0C28C18E73</vt:lpwstr>
  </property>
</Properties>
</file>