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7E"/>
    <a:srgbClr val="4A2960"/>
    <a:srgbClr val="321C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84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77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571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283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655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928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192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4160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5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821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02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D2880C-7EF1-480B-89D8-8DFA20727484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274F5-4A7A-4F09-80C7-ECE3DD4369F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619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6B0E98-4276-4938-B80B-1601B0027693}"/>
              </a:ext>
            </a:extLst>
          </p:cNvPr>
          <p:cNvSpPr/>
          <p:nvPr/>
        </p:nvSpPr>
        <p:spPr>
          <a:xfrm>
            <a:off x="515524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4FB5DC6-9873-4429-BE9B-4188A39E4DCC}"/>
              </a:ext>
            </a:extLst>
          </p:cNvPr>
          <p:cNvSpPr/>
          <p:nvPr/>
        </p:nvSpPr>
        <p:spPr>
          <a:xfrm>
            <a:off x="515524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68426EF-C718-44C8-A8F4-88FFBDEEBDBA}"/>
              </a:ext>
            </a:extLst>
          </p:cNvPr>
          <p:cNvSpPr txBox="1"/>
          <p:nvPr/>
        </p:nvSpPr>
        <p:spPr>
          <a:xfrm>
            <a:off x="955555" y="400333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CREATIVE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CD9057-1A92-4960-8B22-127DC81CF2BE}"/>
              </a:ext>
            </a:extLst>
          </p:cNvPr>
          <p:cNvSpPr txBox="1"/>
          <p:nvPr/>
        </p:nvSpPr>
        <p:spPr>
          <a:xfrm>
            <a:off x="3670110" y="408766"/>
            <a:ext cx="2602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Century Gothic" panose="020B0502020202020204" pitchFamily="34" charset="0"/>
              </a:rPr>
              <a:t>IMAGINATIVE AND CREATIVE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6530A6C-5827-4C35-B036-E457473D852B}"/>
              </a:ext>
            </a:extLst>
          </p:cNvPr>
          <p:cNvSpPr txBox="1"/>
          <p:nvPr/>
        </p:nvSpPr>
        <p:spPr>
          <a:xfrm>
            <a:off x="565650" y="1031674"/>
            <a:ext cx="28584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are playful, immersing themselves in role play to imagine scenarios.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creative, producing </a:t>
            </a:r>
            <a:r>
              <a:rPr lang="en-US" sz="1000" dirty="0" err="1">
                <a:solidFill>
                  <a:schemeClr val="bg1"/>
                </a:solidFill>
              </a:rPr>
              <a:t>colourful</a:t>
            </a:r>
            <a:r>
              <a:rPr lang="en-US" sz="1000" dirty="0">
                <a:solidFill>
                  <a:schemeClr val="bg1"/>
                </a:solidFill>
              </a:rPr>
              <a:t> and stimulating work in response to tasks.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imaginative, picturing different scenarios and using this to deepen their understanding of others.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passionate, tackling difficult questions head on during topics such as Identity, Society and Equality. 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independent thinkers, proud to have their own ideas and creative in their efforts to articulate these.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have individuality, learning through PSHE lessons to be confident in their own ideas.</a:t>
            </a:r>
            <a:endParaRPr lang="en-GB" sz="1000" dirty="0">
              <a:solidFill>
                <a:schemeClr val="bg1"/>
              </a:solidFill>
            </a:endParaRPr>
          </a:p>
          <a:p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F6DB8BD-FAB8-4620-BE7F-9BAFF461B1F8}"/>
              </a:ext>
            </a:extLst>
          </p:cNvPr>
          <p:cNvSpPr/>
          <p:nvPr/>
        </p:nvSpPr>
        <p:spPr>
          <a:xfrm>
            <a:off x="3516895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4A4EDC4-80FA-4AE2-9F9E-D5A854FDE66B}"/>
              </a:ext>
            </a:extLst>
          </p:cNvPr>
          <p:cNvSpPr/>
          <p:nvPr/>
        </p:nvSpPr>
        <p:spPr>
          <a:xfrm>
            <a:off x="3516895" y="985109"/>
            <a:ext cx="2898282" cy="2554545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91D165D-0AD5-4E2B-9379-EA11B2AF3842}"/>
              </a:ext>
            </a:extLst>
          </p:cNvPr>
          <p:cNvSpPr txBox="1"/>
          <p:nvPr/>
        </p:nvSpPr>
        <p:spPr>
          <a:xfrm>
            <a:off x="3876647" y="40876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MOTIVATED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AND RESILIENT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9333C38-A546-43A0-9995-C30B03F0980A}"/>
              </a:ext>
            </a:extLst>
          </p:cNvPr>
          <p:cNvSpPr txBox="1"/>
          <p:nvPr/>
        </p:nvSpPr>
        <p:spPr>
          <a:xfrm>
            <a:off x="3536202" y="1024156"/>
            <a:ext cx="29717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are risk takers who understand the importance of making mistakes.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resilient, knowing how important perseverance is and how to respond to setbacks.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enthusiastic, they work both in groups and as individuals and they show the same effort to in both.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motivated, putting into practice what they have learnt in PSHE lessons both in school and at home. 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have high self-esteem. They know how to respect themselves and others and they implement this outside of the classroom.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excited to develop themselves and know that PSHE is a time to learn about themselves and others.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528C750-AD4E-4679-8CA9-AC3CE1D26506}"/>
              </a:ext>
            </a:extLst>
          </p:cNvPr>
          <p:cNvSpPr/>
          <p:nvPr/>
        </p:nvSpPr>
        <p:spPr>
          <a:xfrm>
            <a:off x="6518266" y="317454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6645384-16C3-4D73-9305-8082CE52A939}"/>
              </a:ext>
            </a:extLst>
          </p:cNvPr>
          <p:cNvSpPr/>
          <p:nvPr/>
        </p:nvSpPr>
        <p:spPr>
          <a:xfrm>
            <a:off x="6518266" y="985109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32A0D3-6DB7-499E-AF61-55C381E9870A}"/>
              </a:ext>
            </a:extLst>
          </p:cNvPr>
          <p:cNvSpPr txBox="1"/>
          <p:nvPr/>
        </p:nvSpPr>
        <p:spPr>
          <a:xfrm>
            <a:off x="6957789" y="387078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COMMUNICATOR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COLLABORATOR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4846BBC-854C-44F0-AA93-0069A2455D1D}"/>
              </a:ext>
            </a:extLst>
          </p:cNvPr>
          <p:cNvSpPr txBox="1"/>
          <p:nvPr/>
        </p:nvSpPr>
        <p:spPr>
          <a:xfrm>
            <a:off x="6537573" y="1062441"/>
            <a:ext cx="285290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learn how to work individually, in a small group or as a whole class.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articulate, learning to voice their feelings and personal experiences in a confident way.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respectful; they listen to the thoughts of others and develop their ability to communicate calmly and effectively.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orators. They speak aloud with confidence and communicate their points effectively.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debaters. They can give reasoned arguments to explain their viewpoints.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5B756CF-F5C1-4016-8F76-0C89B5FDDB72}"/>
              </a:ext>
            </a:extLst>
          </p:cNvPr>
          <p:cNvSpPr/>
          <p:nvPr/>
        </p:nvSpPr>
        <p:spPr>
          <a:xfrm>
            <a:off x="515524" y="3213352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5EE37CE-CCAF-44BB-8F52-97AF0742173B}"/>
              </a:ext>
            </a:extLst>
          </p:cNvPr>
          <p:cNvSpPr/>
          <p:nvPr/>
        </p:nvSpPr>
        <p:spPr>
          <a:xfrm>
            <a:off x="515524" y="3881007"/>
            <a:ext cx="2898282" cy="2108383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FBF14AE7-5349-4B33-B94E-4E4D33F18143}"/>
              </a:ext>
            </a:extLst>
          </p:cNvPr>
          <p:cNvSpPr txBox="1"/>
          <p:nvPr/>
        </p:nvSpPr>
        <p:spPr>
          <a:xfrm>
            <a:off x="1139285" y="3254792"/>
            <a:ext cx="2234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KNOWLEDGE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SEEKER AND KEEPER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E2365D4-2FE3-4AF9-BD9E-712CA14FF31A}"/>
              </a:ext>
            </a:extLst>
          </p:cNvPr>
          <p:cNvSpPr txBox="1"/>
          <p:nvPr/>
        </p:nvSpPr>
        <p:spPr>
          <a:xfrm>
            <a:off x="515523" y="4042308"/>
            <a:ext cx="28789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are curious. They learn new vocabulary and apply it to topics.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think critically. They talk about both sides of a topic and they develop their understanding of both.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questioners. They are keen to understand how or why things happen, and what they can do to change a situation.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build on their learning by revisiting the same topics as previous years, making them lifelong learners. </a:t>
            </a:r>
            <a:endParaRPr lang="en-GB" sz="1000" dirty="0">
              <a:solidFill>
                <a:schemeClr val="bg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FF24019-8CFE-4E3D-A6AE-336AFCFDB7EF}"/>
              </a:ext>
            </a:extLst>
          </p:cNvPr>
          <p:cNvSpPr/>
          <p:nvPr/>
        </p:nvSpPr>
        <p:spPr>
          <a:xfrm>
            <a:off x="3527215" y="3599290"/>
            <a:ext cx="2898282" cy="667656"/>
          </a:xfrm>
          <a:prstGeom prst="rect">
            <a:avLst/>
          </a:prstGeom>
          <a:solidFill>
            <a:srgbClr val="321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107A942-386D-4F8E-9998-BB5F317104A1}"/>
              </a:ext>
            </a:extLst>
          </p:cNvPr>
          <p:cNvSpPr/>
          <p:nvPr/>
        </p:nvSpPr>
        <p:spPr>
          <a:xfrm>
            <a:off x="3516895" y="4258516"/>
            <a:ext cx="2898282" cy="1938992"/>
          </a:xfrm>
          <a:prstGeom prst="rect">
            <a:avLst/>
          </a:prstGeom>
          <a:solidFill>
            <a:srgbClr val="4A29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01977FB-59C1-4545-AF09-C6AE52C9B153}"/>
              </a:ext>
            </a:extLst>
          </p:cNvPr>
          <p:cNvSpPr txBox="1"/>
          <p:nvPr/>
        </p:nvSpPr>
        <p:spPr>
          <a:xfrm>
            <a:off x="3784802" y="3617355"/>
            <a:ext cx="26021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RESEPECTFUL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AND CARING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0833867C-9132-4ECD-8A80-899A0BD598A2}"/>
              </a:ext>
            </a:extLst>
          </p:cNvPr>
          <p:cNvSpPr txBox="1"/>
          <p:nvPr/>
        </p:nvSpPr>
        <p:spPr>
          <a:xfrm>
            <a:off x="3497588" y="4258516"/>
            <a:ext cx="28982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000" dirty="0">
                <a:solidFill>
                  <a:schemeClr val="bg1"/>
                </a:solidFill>
              </a:rPr>
              <a:t>Pupils are respectful. They listen during lessons both to adults and their classmates. 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build on the knowledge learnt in PSHE lessons to show respect to other members of the school.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can demonstrate appropriate </a:t>
            </a:r>
            <a:r>
              <a:rPr lang="en-US" sz="1000" dirty="0" err="1">
                <a:solidFill>
                  <a:schemeClr val="bg1"/>
                </a:solidFill>
              </a:rPr>
              <a:t>behaviour</a:t>
            </a:r>
            <a:r>
              <a:rPr lang="en-US" sz="1000" dirty="0">
                <a:solidFill>
                  <a:schemeClr val="bg1"/>
                </a:solidFill>
              </a:rPr>
              <a:t> at school and at home.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able to think about their emotions and </a:t>
            </a:r>
            <a:r>
              <a:rPr lang="en-US" sz="1000" dirty="0" err="1">
                <a:solidFill>
                  <a:schemeClr val="bg1"/>
                </a:solidFill>
              </a:rPr>
              <a:t>rationalise</a:t>
            </a:r>
            <a:r>
              <a:rPr lang="en-US" sz="1000" dirty="0">
                <a:solidFill>
                  <a:schemeClr val="bg1"/>
                </a:solidFill>
              </a:rPr>
              <a:t> their </a:t>
            </a:r>
            <a:r>
              <a:rPr lang="en-US" sz="1000" dirty="0" err="1">
                <a:solidFill>
                  <a:schemeClr val="bg1"/>
                </a:solidFill>
              </a:rPr>
              <a:t>behaviour</a:t>
            </a:r>
            <a:r>
              <a:rPr lang="en-US" sz="1000" dirty="0">
                <a:solidFill>
                  <a:schemeClr val="bg1"/>
                </a:solidFill>
              </a:rPr>
              <a:t>.</a:t>
            </a:r>
            <a:endParaRPr lang="en-GB" sz="1000" dirty="0">
              <a:solidFill>
                <a:schemeClr val="bg1"/>
              </a:solidFill>
            </a:endParaRPr>
          </a:p>
          <a:p>
            <a:pPr lvl="0"/>
            <a:r>
              <a:rPr lang="en-US" sz="1000" dirty="0">
                <a:solidFill>
                  <a:schemeClr val="bg1"/>
                </a:solidFill>
              </a:rPr>
              <a:t>Pupils are empathetic, using role play to picture themselves in different scenarios.</a:t>
            </a:r>
            <a:endParaRPr lang="en-GB" sz="1000" dirty="0">
              <a:solidFill>
                <a:schemeClr val="bg1"/>
              </a:solidFill>
            </a:endParaRPr>
          </a:p>
          <a:p>
            <a:r>
              <a:rPr lang="en-US" sz="1000" dirty="0">
                <a:solidFill>
                  <a:schemeClr val="bg1"/>
                </a:solidFill>
              </a:rPr>
              <a:t>Pupils are open-minded, they listen to the opinions of others and treat them fairly</a:t>
            </a:r>
            <a:r>
              <a:rPr lang="en-GB" sz="10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9147D48-6D5F-46CE-93DB-B9B3BA94902A}"/>
              </a:ext>
            </a:extLst>
          </p:cNvPr>
          <p:cNvSpPr/>
          <p:nvPr/>
        </p:nvSpPr>
        <p:spPr>
          <a:xfrm>
            <a:off x="6537573" y="3213352"/>
            <a:ext cx="2898282" cy="2776038"/>
          </a:xfrm>
          <a:prstGeom prst="rect">
            <a:avLst/>
          </a:prstGeom>
          <a:solidFill>
            <a:srgbClr val="0083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65336974-CA64-4CAF-B91D-49965CA1DA6E}"/>
              </a:ext>
            </a:extLst>
          </p:cNvPr>
          <p:cNvSpPr txBox="1"/>
          <p:nvPr/>
        </p:nvSpPr>
        <p:spPr>
          <a:xfrm>
            <a:off x="6666320" y="4035285"/>
            <a:ext cx="26021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PSHE 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Learner Profile</a:t>
            </a:r>
          </a:p>
          <a:p>
            <a:pPr algn="ctr"/>
            <a:endParaRPr lang="en-GB" sz="1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2" name="Picture 71" descr="A drawing of a face&#10;&#10;Description automatically generated">
            <a:extLst>
              <a:ext uri="{FF2B5EF4-FFF2-40B4-BE49-F238E27FC236}">
                <a16:creationId xmlns:a16="http://schemas.microsoft.com/office/drawing/2014/main" id="{3291E540-235C-4262-9ACD-8DB7519516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9643" y="6197508"/>
            <a:ext cx="1246905" cy="451038"/>
          </a:xfrm>
          <a:prstGeom prst="rect">
            <a:avLst/>
          </a:prstGeom>
        </p:spPr>
      </p:pic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3BE2CB83-8A21-4698-ABDF-BD711463E2C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689" t="1978" r="859" b="1219"/>
          <a:stretch/>
        </p:blipFill>
        <p:spPr>
          <a:xfrm>
            <a:off x="6597157" y="378071"/>
            <a:ext cx="568857" cy="667656"/>
          </a:xfrm>
          <a:prstGeom prst="rect">
            <a:avLst/>
          </a:prstGeom>
        </p:spPr>
      </p:pic>
      <p:pic>
        <p:nvPicPr>
          <p:cNvPr id="2" name="Picture 1" descr="A close up of a logo&#10;&#10;Description automatically generated">
            <a:extLst>
              <a:ext uri="{FF2B5EF4-FFF2-40B4-BE49-F238E27FC236}">
                <a16:creationId xmlns:a16="http://schemas.microsoft.com/office/drawing/2014/main" id="{61845A09-C11B-4668-8706-C31F6F77702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1" r="78670"/>
          <a:stretch/>
        </p:blipFill>
        <p:spPr>
          <a:xfrm>
            <a:off x="668739" y="3278443"/>
            <a:ext cx="623762" cy="683215"/>
          </a:xfrm>
          <a:prstGeom prst="rect">
            <a:avLst/>
          </a:prstGeom>
        </p:spPr>
      </p:pic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BC19A8BA-BB7D-4C45-A2C4-31EC788381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785" r="59049"/>
          <a:stretch/>
        </p:blipFill>
        <p:spPr>
          <a:xfrm>
            <a:off x="565650" y="387078"/>
            <a:ext cx="618978" cy="689706"/>
          </a:xfrm>
          <a:prstGeom prst="rect">
            <a:avLst/>
          </a:prstGeom>
        </p:spPr>
      </p:pic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35F6FF5-994A-4D93-B01F-7A12AE9755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353" t="-5331" r="39439" b="3197"/>
          <a:stretch/>
        </p:blipFill>
        <p:spPr>
          <a:xfrm>
            <a:off x="3598838" y="3586219"/>
            <a:ext cx="620199" cy="704427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C9BAFD83-0D15-4E55-86F8-CA4BCA26D4C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1" t="3197" r="20293" b="-1360"/>
          <a:stretch/>
        </p:blipFill>
        <p:spPr>
          <a:xfrm>
            <a:off x="3616125" y="378071"/>
            <a:ext cx="585627" cy="677026"/>
          </a:xfrm>
          <a:prstGeom prst="rect">
            <a:avLst/>
          </a:prstGeom>
        </p:spPr>
      </p:pic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DED60174-6090-43C4-B797-4B33B3ADE9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452" y="6070040"/>
            <a:ext cx="2924354" cy="689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93CDDC75665754BA290BE09E998D42B" ma:contentTypeVersion="12" ma:contentTypeDescription="Create a new document." ma:contentTypeScope="" ma:versionID="d4a10ae9248876f9323d52cdaebbd500">
  <xsd:schema xmlns:xsd="http://www.w3.org/2001/XMLSchema" xmlns:xs="http://www.w3.org/2001/XMLSchema" xmlns:p="http://schemas.microsoft.com/office/2006/metadata/properties" xmlns:ns2="8d60abc3-1965-4209-8877-be5278f47fb9" xmlns:ns3="2236598e-c34d-4e47-a51e-bb5ab759c902" targetNamespace="http://schemas.microsoft.com/office/2006/metadata/properties" ma:root="true" ma:fieldsID="ce9961cd4baafaf3fdaf4431c8320a2c" ns2:_="" ns3:_="">
    <xsd:import namespace="8d60abc3-1965-4209-8877-be5278f47fb9"/>
    <xsd:import namespace="2236598e-c34d-4e47-a51e-bb5ab759c90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0abc3-1965-4209-8877-be5278f47f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36598e-c34d-4e47-a51e-bb5ab759c90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0EA87E-6D75-454C-942E-352A3CA84B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32225D-3227-496F-909E-DC42499BEF71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04B351A-E6A4-4F40-B20C-29F7D94AC7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60abc3-1965-4209-8877-be5278f47fb9"/>
    <ds:schemaRef ds:uri="2236598e-c34d-4e47-a51e-bb5ab759c90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</TotalTime>
  <Words>485</Words>
  <Application>Microsoft Office PowerPoint</Application>
  <PresentationFormat>A4 Paper (210x297 mm)</PresentationFormat>
  <Paragraphs>41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Luke Armer</dc:creator>
  <cp:lastModifiedBy>Hannah Foster</cp:lastModifiedBy>
  <cp:revision>10</cp:revision>
  <dcterms:created xsi:type="dcterms:W3CDTF">2020-07-16T10:10:21Z</dcterms:created>
  <dcterms:modified xsi:type="dcterms:W3CDTF">2023-10-26T14:58:19Z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0x010100193CDDC75665754BA290BE09E998D42B</vt:lpwstr>
  </property>
</Properties>
</file>